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51" r:id="rId3"/>
    <p:sldId id="352" r:id="rId4"/>
    <p:sldId id="353" r:id="rId5"/>
    <p:sldId id="354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83" r:id="rId30"/>
    <p:sldId id="384" r:id="rId31"/>
    <p:sldId id="394" r:id="rId32"/>
    <p:sldId id="395" r:id="rId33"/>
    <p:sldId id="396" r:id="rId34"/>
    <p:sldId id="397" r:id="rId35"/>
    <p:sldId id="398" r:id="rId3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633"/>
    <a:srgbClr val="0610D8"/>
    <a:srgbClr val="FF0066"/>
    <a:srgbClr val="CC00CC"/>
    <a:srgbClr val="C10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E7FE253-ED0C-47A5-9529-6ECF5E22E86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2409A1F-B0C7-4A91-9107-E8B5FE968BD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fld id="{0F97C179-B56B-4EAF-8CBB-A6D4B99C355D}" type="slidenum">
              <a:rPr kumimoji="1" lang="en-US" altLang="zh-CN" smtClean="0">
                <a:latin typeface="Times New Roman" pitchFamily="18" charset="0"/>
              </a:rPr>
            </a:fld>
            <a:endParaRPr kumimoji="1" lang="en-US" altLang="zh-CN" smtClean="0">
              <a:latin typeface="Times New Roman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㎜</a:t>
            </a:r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8D18E-3037-4EEC-99C9-58B16DBC7B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AAC18-BF67-48F4-878B-5AC343A1377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9274F-2DFB-4AAA-9A2F-148D9C126BB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93097-2488-4436-A874-F7B510DC84C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D0CFC-D58A-487F-B7BF-5D3F3933161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46EE4-E4CD-4D8B-8FE9-6855A6B785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36E47-D72C-40ED-8CAF-8106D2F6300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078D7-7FB7-4936-BD9C-B65CDE394D0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EA6DE-A526-4656-80AB-EA3D4E23F2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4AAD3-6611-46FB-AA30-384660862C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8765A-C725-40BA-8AB2-C5C3062A20E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42024304-917E-40B3-AF52-512B6CF9BE5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microsoft.com/office/2007/relationships/media" Target="../media/audio10.wav"/><Relationship Id="rId3" Type="http://schemas.openxmlformats.org/officeDocument/2006/relationships/audio" Target="../media/audio10.wav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3" Type="http://schemas.openxmlformats.org/officeDocument/2006/relationships/image" Target="../media/image2.png"/><Relationship Id="rId2" Type="http://schemas.microsoft.com/office/2007/relationships/media" Target="../media/audio11.wav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microsoft.com/office/2007/relationships/media" Target="../media/audio12.wav"/><Relationship Id="rId3" Type="http://schemas.openxmlformats.org/officeDocument/2006/relationships/audio" Target="../media/audio12.wav"/><Relationship Id="rId2" Type="http://schemas.openxmlformats.org/officeDocument/2006/relationships/image" Target="../media/image4.emf"/><Relationship Id="rId1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microsoft.com/office/2007/relationships/media" Target="../media/audio13.wav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4.wav"/><Relationship Id="rId1" Type="http://schemas.openxmlformats.org/officeDocument/2006/relationships/audio" Target="../media/audio14.wav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microsoft.com/office/2007/relationships/media" Target="../media/audio15.wav"/><Relationship Id="rId1" Type="http://schemas.openxmlformats.org/officeDocument/2006/relationships/audio" Target="../media/audio15.wav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microsoft.com/office/2007/relationships/media" Target="../media/audio16.wav"/><Relationship Id="rId1" Type="http://schemas.openxmlformats.org/officeDocument/2006/relationships/audio" Target="../media/audio16.wav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microsoft.com/office/2007/relationships/media" Target="../media/audio17.wav"/><Relationship Id="rId1" Type="http://schemas.openxmlformats.org/officeDocument/2006/relationships/audio" Target="../media/audio17.wav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image" Target="../media/image2.png"/><Relationship Id="rId2" Type="http://schemas.microsoft.com/office/2007/relationships/media" Target="../media/audio18.wav"/><Relationship Id="rId1" Type="http://schemas.openxmlformats.org/officeDocument/2006/relationships/audio" Target="../media/audio18.wav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image" Target="../media/image2.png"/><Relationship Id="rId2" Type="http://schemas.microsoft.com/office/2007/relationships/media" Target="../media/audio19.wav"/><Relationship Id="rId1" Type="http://schemas.openxmlformats.org/officeDocument/2006/relationships/audio" Target="../media/audio19.wav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.wav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0.wav"/><Relationship Id="rId1" Type="http://schemas.openxmlformats.org/officeDocument/2006/relationships/audio" Target="../media/audio20.wav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.xml"/><Relationship Id="rId5" Type="http://schemas.openxmlformats.org/officeDocument/2006/relationships/image" Target="../media/image2.png"/><Relationship Id="rId4" Type="http://schemas.microsoft.com/office/2007/relationships/media" Target="../media/audio21.wav"/><Relationship Id="rId3" Type="http://schemas.openxmlformats.org/officeDocument/2006/relationships/audio" Target="../media/audio21.wav"/><Relationship Id="rId2" Type="http://schemas.openxmlformats.org/officeDocument/2006/relationships/image" Target="../media/image5.wmf"/><Relationship Id="rId1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microsoft.com/office/2007/relationships/media" Target="../media/audio22.wav"/><Relationship Id="rId1" Type="http://schemas.openxmlformats.org/officeDocument/2006/relationships/audio" Target="../media/audio22.wav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3.wav"/><Relationship Id="rId1" Type="http://schemas.openxmlformats.org/officeDocument/2006/relationships/audio" Target="../media/audio23.wav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audio24.wav"/><Relationship Id="rId3" Type="http://schemas.openxmlformats.org/officeDocument/2006/relationships/audio" Target="../media/audio24.wav"/><Relationship Id="rId2" Type="http://schemas.openxmlformats.org/officeDocument/2006/relationships/image" Target="../media/image6.emf"/><Relationship Id="rId1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5.wav"/><Relationship Id="rId1" Type="http://schemas.openxmlformats.org/officeDocument/2006/relationships/audio" Target="../media/audio25.wav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6.wav"/><Relationship Id="rId1" Type="http://schemas.openxmlformats.org/officeDocument/2006/relationships/audio" Target="../media/audio26.wav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audio27.wav"/><Relationship Id="rId2" Type="http://schemas.openxmlformats.org/officeDocument/2006/relationships/audio" Target="../media/audio27.wav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8.wav"/><Relationship Id="rId1" Type="http://schemas.openxmlformats.org/officeDocument/2006/relationships/audio" Target="../media/audio28.wav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9.wav"/><Relationship Id="rId1" Type="http://schemas.openxmlformats.org/officeDocument/2006/relationships/audio" Target="../media/audio29.wav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audio3.wav"/><Relationship Id="rId1" Type="http://schemas.openxmlformats.org/officeDocument/2006/relationships/audio" Target="../media/audio3.wav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30.wav"/><Relationship Id="rId1" Type="http://schemas.openxmlformats.org/officeDocument/2006/relationships/audio" Target="../media/audio30.wav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31.wav"/><Relationship Id="rId1" Type="http://schemas.openxmlformats.org/officeDocument/2006/relationships/audio" Target="../media/audio31.wav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microsoft.com/office/2007/relationships/media" Target="../media/audio32.wav"/><Relationship Id="rId1" Type="http://schemas.openxmlformats.org/officeDocument/2006/relationships/audio" Target="../media/audio32.wav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microsoft.com/office/2007/relationships/media" Target="../media/audio33.wav"/><Relationship Id="rId1" Type="http://schemas.openxmlformats.org/officeDocument/2006/relationships/audio" Target="../media/audio33.wav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microsoft.com/office/2007/relationships/media" Target="../media/audio4.wav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2.png"/><Relationship Id="rId2" Type="http://schemas.microsoft.com/office/2007/relationships/media" Target="../media/audio5.wav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microsoft.com/office/2007/relationships/media" Target="../media/audio6.wav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microsoft.com/office/2007/relationships/media" Target="../media/audio7.wav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microsoft.com/office/2007/relationships/media" Target="../media/audio8.wav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microsoft.com/office/2007/relationships/media" Target="../media/audio9.wav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5"/>
          <p:cNvGrpSpPr/>
          <p:nvPr/>
        </p:nvGrpSpPr>
        <p:grpSpPr bwMode="auto">
          <a:xfrm>
            <a:off x="0" y="0"/>
            <a:ext cx="9144000" cy="7086600"/>
            <a:chOff x="0" y="0"/>
            <a:chExt cx="5760" cy="4464"/>
          </a:xfrm>
        </p:grpSpPr>
        <p:graphicFrame>
          <p:nvGraphicFramePr>
            <p:cNvPr id="2051" name="Object 2"/>
            <p:cNvGraphicFramePr>
              <a:graphicFrameLocks noChangeAspect="1"/>
            </p:cNvGraphicFramePr>
            <p:nvPr/>
          </p:nvGraphicFramePr>
          <p:xfrm>
            <a:off x="0" y="0"/>
            <a:ext cx="5760" cy="4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幻灯片" r:id="rId1" imgW="2031365" imgH="1524000" progId="PowerPoint.Slide.8">
                    <p:embed/>
                  </p:oleObj>
                </mc:Choice>
                <mc:Fallback>
                  <p:oleObj name="幻灯片" r:id="rId1" imgW="2031365" imgH="1524000" progId="PowerPoint.Slide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5760" cy="4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0" name="Rectangle 4"/>
            <p:cNvSpPr>
              <a:spLocks noChangeArrowheads="1"/>
            </p:cNvSpPr>
            <p:nvPr/>
          </p:nvSpPr>
          <p:spPr bwMode="auto">
            <a:xfrm>
              <a:off x="1742" y="3744"/>
              <a:ext cx="116" cy="57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zh-CN" sz="54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0"/>
    </mc:Choice>
    <mc:Fallback>
      <p:transition spd="slow" advTm="9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0" y="3048000"/>
            <a:ext cx="9144000" cy="3313113"/>
          </a:xfrm>
        </p:spPr>
        <p:txBody>
          <a:bodyPr/>
          <a:lstStyle/>
          <a:p>
            <a:pPr marL="609600" indent="-609600" algn="l" eaLnBrk="1" hangingPunct="1">
              <a:lnSpc>
                <a:spcPct val="115000"/>
              </a:lnSpc>
            </a:pPr>
            <a:r>
              <a:rPr lang="zh-CN" altLang="en-US" sz="2800" b="1" smtClean="0"/>
              <a:t>说明：</a:t>
            </a:r>
            <a:endParaRPr lang="zh-CN" altLang="en-US" sz="2800" b="1" smtClean="0"/>
          </a:p>
          <a:p>
            <a:pPr marL="609600" indent="-609600" algn="l" eaLnBrk="1" hangingPunct="1">
              <a:lnSpc>
                <a:spcPct val="115000"/>
              </a:lnSpc>
              <a:buFontTx/>
              <a:buAutoNum type="arabicPeriod"/>
            </a:pPr>
            <a:r>
              <a:rPr lang="zh-CN" altLang="en-US" b="1" smtClean="0">
                <a:solidFill>
                  <a:srgbClr val="FF0066"/>
                </a:solidFill>
              </a:rPr>
              <a:t> </a:t>
            </a:r>
            <a:r>
              <a:rPr lang="en-US" altLang="zh-CN" sz="2800" b="1" smtClean="0">
                <a:solidFill>
                  <a:srgbClr val="FF0066"/>
                </a:solidFill>
              </a:rPr>
              <a:t>IT0</a:t>
            </a:r>
            <a:r>
              <a:rPr lang="zh-CN" altLang="en-US" sz="2800" b="1" smtClean="0">
                <a:solidFill>
                  <a:srgbClr val="FF0066"/>
                </a:solidFill>
              </a:rPr>
              <a:t>和</a:t>
            </a:r>
            <a:r>
              <a:rPr lang="en-US" altLang="zh-CN" sz="2800" b="1" smtClean="0">
                <a:solidFill>
                  <a:srgbClr val="FF0066"/>
                </a:solidFill>
              </a:rPr>
              <a:t>IT1</a:t>
            </a:r>
            <a:r>
              <a:rPr lang="zh-CN" altLang="en-US" sz="2800" b="1" smtClean="0"/>
              <a:t>为外中断</a:t>
            </a:r>
            <a:r>
              <a:rPr lang="en-US" altLang="zh-CN" sz="2800" smtClean="0"/>
              <a:t>INT0</a:t>
            </a:r>
            <a:r>
              <a:rPr lang="en-US" altLang="zh-CN" sz="2800" b="1" smtClean="0"/>
              <a:t> </a:t>
            </a:r>
            <a:r>
              <a:rPr lang="zh-CN" altLang="en-US" sz="2800" b="1" smtClean="0"/>
              <a:t>和</a:t>
            </a:r>
            <a:r>
              <a:rPr lang="en-US" altLang="zh-CN" sz="2800" smtClean="0"/>
              <a:t>INT1</a:t>
            </a:r>
            <a:r>
              <a:rPr lang="zh-CN" altLang="en-US" sz="2800" b="1" smtClean="0">
                <a:solidFill>
                  <a:srgbClr val="FF0066"/>
                </a:solidFill>
              </a:rPr>
              <a:t>中断触发方式</a:t>
            </a:r>
            <a:r>
              <a:rPr lang="zh-CN" altLang="en-US" sz="2800" b="1" smtClean="0"/>
              <a:t>选择，若选下降沿触发则相应位置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；若选低电平触发 ，则相应位置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。</a:t>
            </a:r>
            <a:endParaRPr lang="zh-CN" altLang="en-US" sz="2800" b="1" smtClean="0"/>
          </a:p>
          <a:p>
            <a:pPr marL="609600" indent="-609600" algn="l" eaLnBrk="1" hangingPunct="1">
              <a:lnSpc>
                <a:spcPct val="115000"/>
              </a:lnSpc>
              <a:buFontTx/>
              <a:buAutoNum type="arabicPeriod"/>
            </a:pPr>
            <a:r>
              <a:rPr lang="zh-CN" altLang="en-US" sz="2800" b="1" smtClean="0"/>
              <a:t> </a:t>
            </a:r>
            <a:r>
              <a:rPr lang="en-US" altLang="zh-CN" sz="2800" b="1" smtClean="0">
                <a:solidFill>
                  <a:srgbClr val="FF0066"/>
                </a:solidFill>
              </a:rPr>
              <a:t>IE0</a:t>
            </a:r>
            <a:r>
              <a:rPr lang="zh-CN" altLang="en-US" sz="2800" b="1" smtClean="0">
                <a:solidFill>
                  <a:srgbClr val="FF0066"/>
                </a:solidFill>
              </a:rPr>
              <a:t>和</a:t>
            </a:r>
            <a:r>
              <a:rPr lang="en-US" altLang="zh-CN" sz="2800" b="1" smtClean="0">
                <a:solidFill>
                  <a:srgbClr val="FF0066"/>
                </a:solidFill>
              </a:rPr>
              <a:t>IE1</a:t>
            </a:r>
            <a:r>
              <a:rPr lang="zh-CN" altLang="en-US" sz="2800" b="1" smtClean="0"/>
              <a:t>为外中断</a:t>
            </a:r>
            <a:r>
              <a:rPr lang="en-US" altLang="zh-CN" sz="2800" smtClean="0"/>
              <a:t>INT0</a:t>
            </a:r>
            <a:r>
              <a:rPr lang="en-US" altLang="zh-CN" sz="2800" b="1" smtClean="0"/>
              <a:t> </a:t>
            </a:r>
            <a:r>
              <a:rPr lang="zh-CN" altLang="en-US" sz="2800" b="1" smtClean="0"/>
              <a:t>和</a:t>
            </a:r>
            <a:r>
              <a:rPr lang="en-US" altLang="zh-CN" sz="2800" smtClean="0"/>
              <a:t>INT1</a:t>
            </a:r>
            <a:r>
              <a:rPr lang="zh-CN" altLang="en-US" sz="2800" b="1" smtClean="0">
                <a:solidFill>
                  <a:srgbClr val="FF0066"/>
                </a:solidFill>
              </a:rPr>
              <a:t>中断请求标志</a:t>
            </a:r>
            <a:r>
              <a:rPr lang="zh-CN" altLang="en-US" sz="2800" b="1" smtClean="0"/>
              <a:t>位，若有中断请求则相应位置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；若无请求，则相应位置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。</a:t>
            </a:r>
            <a:r>
              <a:rPr lang="en-US" altLang="zh-CN" sz="2800" b="1" smtClean="0"/>
              <a:t> </a:t>
            </a:r>
            <a:endParaRPr lang="en-US" altLang="zh-CN" sz="2800" b="1" smtClean="0">
              <a:solidFill>
                <a:srgbClr val="FF0066"/>
              </a:solidFill>
            </a:endParaRPr>
          </a:p>
          <a:p>
            <a:pPr marL="609600" indent="-609600" algn="l" eaLnBrk="1" hangingPunct="1">
              <a:lnSpc>
                <a:spcPct val="115000"/>
              </a:lnSpc>
              <a:buFontTx/>
              <a:buAutoNum type="arabicPeriod"/>
            </a:pPr>
            <a:r>
              <a:rPr lang="en-US" altLang="zh-CN" sz="2800" b="1" smtClean="0">
                <a:solidFill>
                  <a:srgbClr val="0610D8"/>
                </a:solidFill>
              </a:rPr>
              <a:t>TF1 </a:t>
            </a:r>
            <a:r>
              <a:rPr lang="zh-CN" altLang="en-US" sz="2800" b="1" smtClean="0">
                <a:solidFill>
                  <a:srgbClr val="0610D8"/>
                </a:solidFill>
              </a:rPr>
              <a:t>、</a:t>
            </a:r>
            <a:r>
              <a:rPr lang="en-US" altLang="zh-CN" sz="2800" b="1" smtClean="0">
                <a:solidFill>
                  <a:srgbClr val="0610D8"/>
                </a:solidFill>
              </a:rPr>
              <a:t>TR1</a:t>
            </a:r>
            <a:r>
              <a:rPr lang="zh-CN" altLang="en-US" sz="2800" b="1" smtClean="0">
                <a:solidFill>
                  <a:srgbClr val="0610D8"/>
                </a:solidFill>
              </a:rPr>
              <a:t>和 </a:t>
            </a:r>
            <a:r>
              <a:rPr lang="en-US" altLang="zh-CN" sz="2800" b="1" smtClean="0">
                <a:solidFill>
                  <a:srgbClr val="0610D8"/>
                </a:solidFill>
              </a:rPr>
              <a:t>TF0</a:t>
            </a:r>
            <a:r>
              <a:rPr lang="zh-CN" altLang="en-US" sz="2800" smtClean="0">
                <a:solidFill>
                  <a:srgbClr val="0610D8"/>
                </a:solidFill>
              </a:rPr>
              <a:t>、</a:t>
            </a:r>
            <a:r>
              <a:rPr lang="en-US" altLang="zh-CN" sz="2800" b="1" smtClean="0">
                <a:solidFill>
                  <a:srgbClr val="0610D8"/>
                </a:solidFill>
              </a:rPr>
              <a:t> TR0</a:t>
            </a:r>
            <a:r>
              <a:rPr lang="zh-CN" altLang="en-US" sz="2800" b="1" smtClean="0">
                <a:solidFill>
                  <a:srgbClr val="0610D8"/>
                </a:solidFill>
              </a:rPr>
              <a:t>在第</a:t>
            </a:r>
            <a:r>
              <a:rPr lang="en-US" altLang="zh-CN" sz="2800" b="1" smtClean="0">
                <a:solidFill>
                  <a:srgbClr val="0610D8"/>
                </a:solidFill>
              </a:rPr>
              <a:t>7</a:t>
            </a:r>
            <a:r>
              <a:rPr lang="zh-CN" altLang="en-US" sz="2800" b="1" smtClean="0">
                <a:solidFill>
                  <a:srgbClr val="0610D8"/>
                </a:solidFill>
              </a:rPr>
              <a:t>章中详细介绍</a:t>
            </a:r>
            <a:r>
              <a:rPr lang="zh-CN" altLang="en-US" sz="2800" b="1" smtClean="0"/>
              <a:t>。</a:t>
            </a:r>
            <a:endParaRPr lang="zh-CN" altLang="en-US" sz="2800" b="1" smtClean="0"/>
          </a:p>
        </p:txBody>
      </p:sp>
      <p:graphicFrame>
        <p:nvGraphicFramePr>
          <p:cNvPr id="11354" name="Group 90"/>
          <p:cNvGraphicFramePr>
            <a:graphicFrameLocks noGrp="1"/>
          </p:cNvGraphicFramePr>
          <p:nvPr/>
        </p:nvGraphicFramePr>
        <p:xfrm>
          <a:off x="-127000" y="614363"/>
          <a:ext cx="9296400" cy="2306743"/>
        </p:xfrm>
        <a:graphic>
          <a:graphicData uri="http://schemas.openxmlformats.org/drawingml/2006/table">
            <a:tbl>
              <a:tblPr/>
              <a:tblGrid>
                <a:gridCol w="1042988"/>
                <a:gridCol w="1152525"/>
                <a:gridCol w="1223962"/>
                <a:gridCol w="1152525"/>
                <a:gridCol w="1152525"/>
                <a:gridCol w="1295400"/>
                <a:gridCol w="1152525"/>
                <a:gridCol w="1123950"/>
              </a:tblGrid>
              <a:tr h="5328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TF1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TR1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TF0  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TR0 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IE1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IE0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37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T1     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T1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工作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启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停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T0     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T0 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工作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启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停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       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下沿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低电平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下沿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低电平 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296" name="Object 5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name="Equation" r:id="rId1" imgW="114300" imgH="215900" progId="Equation.3">
                  <p:embed/>
                </p:oleObj>
              </mc:Choice>
              <mc:Fallback>
                <p:oleObj name="Equation" r:id="rId1" imgW="114300" imgH="2159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7" name="Line 71"/>
          <p:cNvSpPr>
            <a:spLocks noChangeShapeType="1"/>
          </p:cNvSpPr>
          <p:nvPr/>
        </p:nvSpPr>
        <p:spPr bwMode="auto">
          <a:xfrm>
            <a:off x="4716463" y="11969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8" name="Line 72"/>
          <p:cNvSpPr>
            <a:spLocks noChangeShapeType="1"/>
          </p:cNvSpPr>
          <p:nvPr/>
        </p:nvSpPr>
        <p:spPr bwMode="auto">
          <a:xfrm>
            <a:off x="5940425" y="11969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9" name="Line 73"/>
          <p:cNvSpPr>
            <a:spLocks noChangeShapeType="1"/>
          </p:cNvSpPr>
          <p:nvPr/>
        </p:nvSpPr>
        <p:spPr bwMode="auto">
          <a:xfrm>
            <a:off x="7164388" y="11969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0" name="Line 74"/>
          <p:cNvSpPr>
            <a:spLocks noChangeShapeType="1"/>
          </p:cNvSpPr>
          <p:nvPr/>
        </p:nvSpPr>
        <p:spPr bwMode="auto">
          <a:xfrm>
            <a:off x="8243888" y="11969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1" name="Rectangle 77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(2)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 寄存器</a:t>
            </a: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TCON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（地址</a:t>
            </a: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88H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）</a:t>
            </a:r>
            <a:endParaRPr lang="en-US" altLang="zh-CN" sz="3200" b="1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11302" name="Line 88"/>
          <p:cNvSpPr>
            <a:spLocks noChangeShapeType="1"/>
          </p:cNvSpPr>
          <p:nvPr/>
        </p:nvSpPr>
        <p:spPr bwMode="auto">
          <a:xfrm>
            <a:off x="3635375" y="37163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3" name="Line 89"/>
          <p:cNvSpPr>
            <a:spLocks noChangeShapeType="1"/>
          </p:cNvSpPr>
          <p:nvPr/>
        </p:nvSpPr>
        <p:spPr bwMode="auto">
          <a:xfrm>
            <a:off x="4859338" y="37163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4" name="Line 88"/>
          <p:cNvSpPr>
            <a:spLocks noChangeShapeType="1"/>
          </p:cNvSpPr>
          <p:nvPr/>
        </p:nvSpPr>
        <p:spPr bwMode="auto">
          <a:xfrm>
            <a:off x="3727450" y="53006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05" name="Line 88"/>
          <p:cNvSpPr>
            <a:spLocks noChangeShapeType="1"/>
          </p:cNvSpPr>
          <p:nvPr/>
        </p:nvSpPr>
        <p:spPr bwMode="auto">
          <a:xfrm>
            <a:off x="4859338" y="53340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664"/>
    </mc:Choice>
    <mc:Fallback>
      <p:transition spd="slow" advTm="153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266" grpId="0" autoUpdateAnimBg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603250"/>
            <a:ext cx="7605712" cy="1341438"/>
          </a:xfrm>
        </p:spPr>
        <p:txBody>
          <a:bodyPr/>
          <a:lstStyle/>
          <a:p>
            <a:pPr algn="l" eaLnBrk="1" hangingPunct="1"/>
            <a:br>
              <a:rPr lang="en-US" altLang="zh-CN" sz="3200" b="1" smtClean="0">
                <a:latin typeface="宋体" pitchFamily="2" charset="-122"/>
              </a:rPr>
            </a:br>
            <a:r>
              <a:rPr lang="en-US" altLang="zh-CN" sz="3200" b="1" smtClean="0">
                <a:latin typeface="宋体" pitchFamily="2" charset="-122"/>
              </a:rPr>
              <a:t>(3)</a:t>
            </a:r>
            <a:r>
              <a:rPr lang="zh-CN" altLang="en-US" sz="3200" b="1" smtClean="0">
                <a:latin typeface="宋体" pitchFamily="2" charset="-122"/>
              </a:rPr>
              <a:t>中断优先级寄存器</a:t>
            </a:r>
            <a:r>
              <a:rPr lang="en-US" altLang="zh-CN" sz="3200" b="1" smtClean="0">
                <a:latin typeface="宋体" pitchFamily="2" charset="-122"/>
              </a:rPr>
              <a:t>IP</a:t>
            </a:r>
            <a:r>
              <a:rPr lang="zh-CN" altLang="en-US" sz="3200" b="1" smtClean="0">
                <a:latin typeface="宋体" pitchFamily="2" charset="-122"/>
              </a:rPr>
              <a:t>（地址</a:t>
            </a:r>
            <a:r>
              <a:rPr lang="en-US" altLang="zh-CN" sz="3200" b="1" smtClean="0">
                <a:latin typeface="宋体" pitchFamily="2" charset="-122"/>
              </a:rPr>
              <a:t>B8H)</a:t>
            </a:r>
            <a:r>
              <a:rPr lang="en-US" altLang="zh-CN" sz="2800" b="1" smtClean="0">
                <a:latin typeface="宋体" pitchFamily="2" charset="-122"/>
              </a:rPr>
              <a:t> </a:t>
            </a:r>
            <a:endParaRPr lang="en-US" altLang="zh-CN" sz="2800" b="1" smtClean="0">
              <a:latin typeface="宋体" pitchFamily="2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222375" y="549275"/>
            <a:ext cx="10186988" cy="1081088"/>
          </a:xfrm>
        </p:spPr>
        <p:txBody>
          <a:bodyPr/>
          <a:lstStyle/>
          <a:p>
            <a:pPr lvl="4" eaLnBrk="1" hangingPunct="1">
              <a:lnSpc>
                <a:spcPct val="115000"/>
              </a:lnSpc>
              <a:buFontTx/>
              <a:buNone/>
            </a:pPr>
            <a:r>
              <a:rPr lang="en-US" altLang="zh-CN" sz="2800" b="1" smtClean="0"/>
              <a:t> IP</a:t>
            </a:r>
            <a:r>
              <a:rPr lang="zh-CN" altLang="en-US" sz="2800" b="1" smtClean="0"/>
              <a:t>相应位置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，则该中断源优先级别高，</a:t>
            </a:r>
            <a:endParaRPr lang="en-US" altLang="zh-CN" sz="2800" b="1" smtClean="0"/>
          </a:p>
          <a:p>
            <a:pPr lvl="4" eaLnBrk="1" hangingPunct="1">
              <a:lnSpc>
                <a:spcPct val="115000"/>
              </a:lnSpc>
              <a:buFontTx/>
              <a:buNone/>
            </a:pPr>
            <a:r>
              <a:rPr lang="en-US" altLang="zh-CN" sz="2800" b="1" smtClean="0"/>
              <a:t>                </a:t>
            </a:r>
            <a:r>
              <a:rPr lang="zh-CN" altLang="en-US" sz="2800" b="1" smtClean="0"/>
              <a:t>置</a:t>
            </a:r>
            <a:r>
              <a:rPr lang="en-US" altLang="zh-CN" sz="2800" b="1" smtClean="0"/>
              <a:t>0,  </a:t>
            </a:r>
            <a:r>
              <a:rPr lang="zh-CN" altLang="en-US" sz="2800" b="1" smtClean="0"/>
              <a:t>则该中断源优先级别低。 </a:t>
            </a:r>
            <a:endParaRPr lang="zh-CN" altLang="en-US" sz="2800" b="1" smtClean="0"/>
          </a:p>
        </p:txBody>
      </p:sp>
      <p:graphicFrame>
        <p:nvGraphicFramePr>
          <p:cNvPr id="12442" name="Group 154"/>
          <p:cNvGraphicFramePr>
            <a:graphicFrameLocks noGrp="1"/>
          </p:cNvGraphicFramePr>
          <p:nvPr/>
        </p:nvGraphicFramePr>
        <p:xfrm>
          <a:off x="0" y="1844675"/>
          <a:ext cx="9144000" cy="2060575"/>
        </p:xfrm>
        <a:graphic>
          <a:graphicData uri="http://schemas.openxmlformats.org/drawingml/2006/table">
            <a:tbl>
              <a:tblPr/>
              <a:tblGrid>
                <a:gridCol w="1143000"/>
                <a:gridCol w="990600"/>
                <a:gridCol w="1143000"/>
                <a:gridCol w="1150938"/>
                <a:gridCol w="1135062"/>
                <a:gridCol w="1143000"/>
                <a:gridCol w="1250950"/>
                <a:gridCol w="1187450"/>
              </a:tblGrid>
              <a:tr h="518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----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----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PS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PT1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PX1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PT0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PX0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42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用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位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用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位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串行  口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 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 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 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384" name="Rectangle 96"/>
          <p:cNvSpPr>
            <a:spLocks noChangeArrowheads="1"/>
          </p:cNvSpPr>
          <p:nvPr/>
        </p:nvSpPr>
        <p:spPr bwMode="auto">
          <a:xfrm>
            <a:off x="2452688" y="5300663"/>
            <a:ext cx="62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SzPct val="90000"/>
            </a:pPr>
            <a:r>
              <a:rPr lang="en-US" altLang="zh-CN" sz="2800" b="1">
                <a:latin typeface="Tahoma" pitchFamily="34" charset="0"/>
              </a:rPr>
              <a:t>T0</a:t>
            </a:r>
            <a:endParaRPr lang="en-US" altLang="zh-CN" sz="2800" b="1">
              <a:latin typeface="Tahoma" pitchFamily="34" charset="0"/>
            </a:endParaRPr>
          </a:p>
        </p:txBody>
      </p:sp>
      <p:sp>
        <p:nvSpPr>
          <p:cNvPr id="12387" name="Rectangle 99"/>
          <p:cNvSpPr>
            <a:spLocks noChangeArrowheads="1"/>
          </p:cNvSpPr>
          <p:nvPr/>
        </p:nvSpPr>
        <p:spPr bwMode="auto">
          <a:xfrm>
            <a:off x="5692775" y="5300663"/>
            <a:ext cx="62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Tahoma" pitchFamily="34" charset="0"/>
              </a:rPr>
              <a:t>T1</a:t>
            </a:r>
            <a:endParaRPr lang="en-US" altLang="zh-CN" sz="2800" b="1">
              <a:latin typeface="Tahoma" pitchFamily="34" charset="0"/>
            </a:endParaRPr>
          </a:p>
        </p:txBody>
      </p:sp>
      <p:sp>
        <p:nvSpPr>
          <p:cNvPr id="12388" name="Line 100"/>
          <p:cNvSpPr>
            <a:spLocks noChangeShapeType="1"/>
          </p:cNvSpPr>
          <p:nvPr/>
        </p:nvSpPr>
        <p:spPr bwMode="auto">
          <a:xfrm>
            <a:off x="1947863" y="5588000"/>
            <a:ext cx="539750" cy="15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89" name="Line 101"/>
          <p:cNvSpPr>
            <a:spLocks noChangeShapeType="1"/>
          </p:cNvSpPr>
          <p:nvPr/>
        </p:nvSpPr>
        <p:spPr bwMode="auto">
          <a:xfrm>
            <a:off x="3100388" y="5588000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90" name="Line 102"/>
          <p:cNvSpPr>
            <a:spLocks noChangeShapeType="1"/>
          </p:cNvSpPr>
          <p:nvPr/>
        </p:nvSpPr>
        <p:spPr bwMode="auto">
          <a:xfrm>
            <a:off x="4972050" y="55880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91" name="Line 103"/>
          <p:cNvSpPr>
            <a:spLocks noChangeShapeType="1"/>
          </p:cNvSpPr>
          <p:nvPr/>
        </p:nvSpPr>
        <p:spPr bwMode="auto">
          <a:xfrm>
            <a:off x="6340475" y="557053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92" name="Rectangle 104"/>
          <p:cNvSpPr>
            <a:spLocks noChangeArrowheads="1"/>
          </p:cNvSpPr>
          <p:nvPr/>
        </p:nvSpPr>
        <p:spPr bwMode="auto">
          <a:xfrm>
            <a:off x="6916738" y="5229225"/>
            <a:ext cx="1255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ahoma" pitchFamily="34" charset="0"/>
              </a:rPr>
              <a:t>串行口</a:t>
            </a:r>
            <a:endParaRPr lang="zh-CN" altLang="en-US" sz="2800" b="1">
              <a:latin typeface="Tahoma" pitchFamily="34" charset="0"/>
            </a:endParaRPr>
          </a:p>
        </p:txBody>
      </p:sp>
      <p:sp>
        <p:nvSpPr>
          <p:cNvPr id="12393" name="Rectangle 105"/>
          <p:cNvSpPr>
            <a:spLocks noChangeArrowheads="1"/>
          </p:cNvSpPr>
          <p:nvPr/>
        </p:nvSpPr>
        <p:spPr bwMode="auto">
          <a:xfrm>
            <a:off x="250825" y="4076700"/>
            <a:ext cx="88931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/>
              <a:t>       </a:t>
            </a:r>
            <a:r>
              <a:rPr lang="zh-CN" altLang="en-US" sz="2800" b="1"/>
              <a:t>当某几个中断源在</a:t>
            </a:r>
            <a:r>
              <a:rPr lang="en-US" altLang="zh-CN" sz="2800" b="1"/>
              <a:t>IP</a:t>
            </a:r>
            <a:r>
              <a:rPr lang="zh-CN" altLang="en-US" sz="2800" b="1"/>
              <a:t>寄存器相应位同为</a:t>
            </a:r>
            <a:r>
              <a:rPr lang="en-US" altLang="zh-CN" sz="2800" b="1"/>
              <a:t>1</a:t>
            </a:r>
            <a:r>
              <a:rPr lang="zh-CN" altLang="en-US" sz="2800" b="1"/>
              <a:t>或同为</a:t>
            </a:r>
            <a:r>
              <a:rPr lang="en-US" altLang="zh-CN" sz="2800" b="1"/>
              <a:t>0</a:t>
            </a:r>
            <a:r>
              <a:rPr lang="zh-CN" altLang="en-US" sz="2800" b="1"/>
              <a:t>时，由内部查询确定优先级，查询顺序是：</a:t>
            </a:r>
            <a:endParaRPr lang="zh-CN" altLang="en-US" sz="2800" b="1"/>
          </a:p>
        </p:txBody>
      </p:sp>
      <p:sp>
        <p:nvSpPr>
          <p:cNvPr id="12398" name="Rectangle 110"/>
          <p:cNvSpPr>
            <a:spLocks noChangeArrowheads="1"/>
          </p:cNvSpPr>
          <p:nvPr/>
        </p:nvSpPr>
        <p:spPr bwMode="auto">
          <a:xfrm>
            <a:off x="860425" y="5861050"/>
            <a:ext cx="7312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66"/>
                </a:solidFill>
              </a:rPr>
              <a:t>高</a:t>
            </a:r>
            <a:r>
              <a:rPr lang="zh-CN" altLang="en-US" sz="2800" b="1" dirty="0"/>
              <a:t>                                                       </a:t>
            </a:r>
            <a:r>
              <a:rPr lang="zh-CN" altLang="en-US" sz="2800" b="1" dirty="0" smtClean="0"/>
              <a:t>          </a:t>
            </a:r>
            <a:r>
              <a:rPr lang="zh-CN" altLang="en-US" sz="2800" b="1" dirty="0" smtClean="0">
                <a:solidFill>
                  <a:srgbClr val="FF0066"/>
                </a:solidFill>
              </a:rPr>
              <a:t>低</a:t>
            </a:r>
            <a:endParaRPr lang="zh-CN" altLang="en-US" sz="2800" b="1" dirty="0">
              <a:solidFill>
                <a:srgbClr val="FF0066"/>
              </a:solidFill>
            </a:endParaRPr>
          </a:p>
        </p:txBody>
      </p:sp>
      <p:grpSp>
        <p:nvGrpSpPr>
          <p:cNvPr id="2" name="Group 146"/>
          <p:cNvGrpSpPr/>
          <p:nvPr/>
        </p:nvGrpSpPr>
        <p:grpSpPr bwMode="auto">
          <a:xfrm>
            <a:off x="652463" y="5300663"/>
            <a:ext cx="1074737" cy="541337"/>
            <a:chOff x="113" y="3521"/>
            <a:chExt cx="677" cy="341"/>
          </a:xfrm>
        </p:grpSpPr>
        <p:sp>
          <p:nvSpPr>
            <p:cNvPr id="12335" name="Rectangle 97"/>
            <p:cNvSpPr>
              <a:spLocks noChangeArrowheads="1"/>
            </p:cNvSpPr>
            <p:nvPr/>
          </p:nvSpPr>
          <p:spPr bwMode="auto">
            <a:xfrm>
              <a:off x="113" y="3535"/>
              <a:ext cx="6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Tahoma" pitchFamily="34" charset="0"/>
                </a:rPr>
                <a:t>INT0</a:t>
              </a:r>
              <a:endParaRPr lang="en-US" altLang="zh-CN" sz="2800" b="1">
                <a:latin typeface="Tahoma" pitchFamily="34" charset="0"/>
              </a:endParaRPr>
            </a:p>
          </p:txBody>
        </p:sp>
        <p:sp>
          <p:nvSpPr>
            <p:cNvPr id="12336" name="Line 144"/>
            <p:cNvSpPr>
              <a:spLocks noChangeShapeType="1"/>
            </p:cNvSpPr>
            <p:nvPr/>
          </p:nvSpPr>
          <p:spPr bwMode="auto">
            <a:xfrm>
              <a:off x="204" y="3521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47"/>
          <p:cNvGrpSpPr/>
          <p:nvPr/>
        </p:nvGrpSpPr>
        <p:grpSpPr bwMode="auto">
          <a:xfrm>
            <a:off x="3711575" y="5300663"/>
            <a:ext cx="1074738" cy="519112"/>
            <a:chOff x="1950" y="3520"/>
            <a:chExt cx="677" cy="327"/>
          </a:xfrm>
        </p:grpSpPr>
        <p:sp>
          <p:nvSpPr>
            <p:cNvPr id="12333" name="Rectangle 98"/>
            <p:cNvSpPr>
              <a:spLocks noChangeArrowheads="1"/>
            </p:cNvSpPr>
            <p:nvPr/>
          </p:nvSpPr>
          <p:spPr bwMode="auto">
            <a:xfrm>
              <a:off x="1950" y="3520"/>
              <a:ext cx="6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Tahoma" pitchFamily="34" charset="0"/>
                </a:rPr>
                <a:t>INT1</a:t>
              </a:r>
              <a:endParaRPr lang="en-US" altLang="zh-CN" sz="2800" b="1">
                <a:latin typeface="Tahoma" pitchFamily="34" charset="0"/>
              </a:endParaRPr>
            </a:p>
          </p:txBody>
        </p:sp>
        <p:sp>
          <p:nvSpPr>
            <p:cNvPr id="12334" name="Line 145"/>
            <p:cNvSpPr>
              <a:spLocks noChangeShapeType="1"/>
            </p:cNvSpPr>
            <p:nvPr/>
          </p:nvSpPr>
          <p:spPr bwMode="auto">
            <a:xfrm>
              <a:off x="1973" y="3521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2" name="Line 100"/>
          <p:cNvSpPr>
            <a:spLocks noChangeShapeType="1"/>
          </p:cNvSpPr>
          <p:nvPr/>
        </p:nvSpPr>
        <p:spPr bwMode="auto">
          <a:xfrm>
            <a:off x="1374774" y="6124575"/>
            <a:ext cx="6169819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07"/>
    </mc:Choice>
    <mc:Fallback>
      <p:transition spd="slow" advTm="90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290" grpId="0" autoUpdateAnimBg="0"/>
      <p:bldP spid="12291" grpId="0" autoUpdateAnimBg="0" build="p"/>
      <p:bldP spid="12384" grpId="0"/>
      <p:bldP spid="12387" grpId="0"/>
      <p:bldP spid="12388" grpId="0" animBg="1"/>
      <p:bldP spid="12389" grpId="0" animBg="1"/>
      <p:bldP spid="12390" grpId="0" animBg="1"/>
      <p:bldP spid="12391" grpId="0" animBg="1"/>
      <p:bldP spid="12392" grpId="0"/>
      <p:bldP spid="12393" grpId="0" autoUpdateAnimBg="0"/>
      <p:bldP spid="12398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0" y="765175"/>
          <a:ext cx="9144000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Visio" r:id="rId1" imgW="4733925" imgH="2533650" progId="Visio.Drawing.6">
                  <p:embed/>
                </p:oleObj>
              </mc:Choice>
              <mc:Fallback>
                <p:oleObj name="Visio" r:id="rId1" imgW="4733925" imgH="253365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5175"/>
                        <a:ext cx="9144000" cy="60928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Rectangle 6"/>
          <p:cNvSpPr>
            <a:spLocks noGrp="1" noChangeArrowheads="1"/>
          </p:cNvSpPr>
          <p:nvPr>
            <p:ph type="title"/>
          </p:nvPr>
        </p:nvSpPr>
        <p:spPr>
          <a:xfrm>
            <a:off x="323850" y="-242888"/>
            <a:ext cx="9144000" cy="1143001"/>
          </a:xfrm>
        </p:spPr>
        <p:txBody>
          <a:bodyPr/>
          <a:lstStyle/>
          <a:p>
            <a:pPr algn="l" eaLnBrk="1" hangingPunct="1"/>
            <a:r>
              <a:rPr lang="en-US" altLang="zh-CN" sz="3200" smtClean="0"/>
              <a:t>    51</a:t>
            </a:r>
            <a:r>
              <a:rPr lang="zh-CN" altLang="en-US" sz="3200" smtClean="0"/>
              <a:t>系列单片机的中断结构如图</a:t>
            </a:r>
            <a:r>
              <a:rPr lang="en-US" altLang="zh-CN" sz="3200" smtClean="0"/>
              <a:t>6-1</a:t>
            </a:r>
            <a:r>
              <a:rPr lang="zh-CN" altLang="en-US" sz="3200" smtClean="0"/>
              <a:t>所示。 </a:t>
            </a:r>
            <a:endParaRPr lang="zh-CN" altLang="en-US" sz="32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63"/>
    </mc:Choice>
    <mc:Fallback>
      <p:transition spd="slow" advTm="112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861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6.2 </a:t>
            </a:r>
            <a:r>
              <a:rPr lang="zh-CN" altLang="en-US" b="1" smtClean="0"/>
              <a:t>中断响应过程 </a:t>
            </a:r>
            <a:endParaRPr lang="zh-CN" altLang="en-US" b="1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FF0066"/>
                </a:solidFill>
              </a:rPr>
              <a:t>一、中断处理过程    </a:t>
            </a:r>
            <a:endParaRPr lang="zh-CN" altLang="en-US" b="1" smtClean="0">
              <a:solidFill>
                <a:srgbClr val="FF0066"/>
              </a:solidFill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smtClean="0"/>
              <a:t>        中断处理过程分为四个阶段：中断请求，中断响应，中断处理、中断返回。</a:t>
            </a:r>
            <a:r>
              <a:rPr lang="en-US" altLang="zh-CN" b="1" smtClean="0"/>
              <a:t>MCS</a:t>
            </a:r>
            <a:r>
              <a:rPr lang="zh-CN" altLang="en-US" b="1" smtClean="0"/>
              <a:t>－</a:t>
            </a:r>
            <a:r>
              <a:rPr lang="en-US" altLang="zh-CN" b="1" smtClean="0"/>
              <a:t>51</a:t>
            </a:r>
            <a:r>
              <a:rPr lang="zh-CN" altLang="en-US" b="1" smtClean="0"/>
              <a:t>系列单片机的中断过程流程如图</a:t>
            </a:r>
            <a:r>
              <a:rPr lang="en-US" altLang="zh-CN" b="1" smtClean="0"/>
              <a:t>6.2</a:t>
            </a:r>
            <a:r>
              <a:rPr lang="zh-CN" altLang="en-US" b="1" smtClean="0"/>
              <a:t>所示。 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42"/>
    </mc:Choice>
    <mc:Fallback>
      <p:transition spd="slow" advTm="22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363" grpId="0" autoUpdateAnimBg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1981200"/>
            <a:ext cx="457200" cy="304800"/>
          </a:xfrm>
          <a:solidFill>
            <a:srgbClr val="FFE1FF"/>
          </a:solidFill>
        </p:spPr>
        <p:txBody>
          <a:bodyPr/>
          <a:lstStyle/>
          <a:p>
            <a:pPr eaLnBrk="1" hangingPunct="1"/>
            <a:r>
              <a:rPr lang="en-US" altLang="zh-CN" sz="2000" b="1" smtClean="0">
                <a:solidFill>
                  <a:schemeClr val="bg2"/>
                </a:solidFill>
                <a:latin typeface="Times New Roman" pitchFamily="18" charset="0"/>
              </a:rPr>
              <a:t>N</a:t>
            </a:r>
            <a:endParaRPr lang="en-US" altLang="zh-CN" sz="2000" b="1" smtClean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2209800" y="1004888"/>
            <a:ext cx="533400" cy="366712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chemeClr val="bg2"/>
                </a:solidFill>
                <a:latin typeface="Times New Roman" pitchFamily="18" charset="0"/>
              </a:rPr>
              <a:t>N</a:t>
            </a:r>
            <a:endParaRPr kumimoji="1" lang="en-US" altLang="zh-CN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5364" name="Text Box 23"/>
          <p:cNvSpPr txBox="1">
            <a:spLocks noChangeArrowheads="1"/>
          </p:cNvSpPr>
          <p:nvPr/>
        </p:nvSpPr>
        <p:spPr bwMode="auto">
          <a:xfrm>
            <a:off x="4271963" y="1630363"/>
            <a:ext cx="266700" cy="396875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Y</a:t>
            </a:r>
            <a:endParaRPr kumimoji="1" lang="en-US" altLang="zh-CN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5365" name="Text Box 52"/>
          <p:cNvSpPr txBox="1">
            <a:spLocks noChangeArrowheads="1"/>
          </p:cNvSpPr>
          <p:nvPr/>
        </p:nvSpPr>
        <p:spPr bwMode="auto">
          <a:xfrm>
            <a:off x="4419600" y="3459163"/>
            <a:ext cx="385763" cy="396875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Y</a:t>
            </a:r>
            <a:endParaRPr kumimoji="1" lang="en-US" altLang="zh-CN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5366" name="Text Box 24"/>
          <p:cNvSpPr txBox="1">
            <a:spLocks noChangeArrowheads="1"/>
          </p:cNvSpPr>
          <p:nvPr/>
        </p:nvSpPr>
        <p:spPr bwMode="auto">
          <a:xfrm>
            <a:off x="4495800" y="2492375"/>
            <a:ext cx="549275" cy="366713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bg2"/>
                </a:solidFill>
                <a:latin typeface="Times New Roman" pitchFamily="18" charset="0"/>
              </a:rPr>
              <a:t>Y</a:t>
            </a:r>
            <a:endParaRPr kumimoji="1" lang="en-US" altLang="zh-CN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5367" name="Text Box 25"/>
          <p:cNvSpPr txBox="1">
            <a:spLocks noChangeArrowheads="1"/>
          </p:cNvSpPr>
          <p:nvPr/>
        </p:nvSpPr>
        <p:spPr bwMode="auto">
          <a:xfrm flipV="1">
            <a:off x="5867400" y="2803525"/>
            <a:ext cx="466725" cy="396875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N</a:t>
            </a:r>
            <a:endParaRPr kumimoji="1" lang="en-US" altLang="zh-CN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5368" name="Rectangle 2"/>
          <p:cNvSpPr>
            <a:spLocks noChangeArrowheads="1"/>
          </p:cNvSpPr>
          <p:nvPr/>
        </p:nvSpPr>
        <p:spPr bwMode="auto">
          <a:xfrm>
            <a:off x="2843213" y="260350"/>
            <a:ext cx="24384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执 行 指 令</a:t>
            </a:r>
            <a:endParaRPr lang="zh-CN" altLang="en-US" sz="2000" b="1">
              <a:solidFill>
                <a:schemeClr val="bg2"/>
              </a:solidFill>
            </a:endParaRPr>
          </a:p>
        </p:txBody>
      </p:sp>
      <p:sp>
        <p:nvSpPr>
          <p:cNvPr id="15369" name="AutoShape 3"/>
          <p:cNvSpPr>
            <a:spLocks noChangeArrowheads="1"/>
          </p:cNvSpPr>
          <p:nvPr/>
        </p:nvSpPr>
        <p:spPr bwMode="auto">
          <a:xfrm>
            <a:off x="2438400" y="990600"/>
            <a:ext cx="3581400" cy="685800"/>
          </a:xfrm>
          <a:prstGeom prst="flowChartDecision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中断标志</a:t>
            </a:r>
            <a:r>
              <a:rPr lang="en-US" altLang="zh-CN" b="1">
                <a:solidFill>
                  <a:schemeClr val="bg2"/>
                </a:solidFill>
              </a:rPr>
              <a:t>1?</a:t>
            </a:r>
            <a:endParaRPr lang="en-US" altLang="zh-CN" b="1">
              <a:solidFill>
                <a:schemeClr val="bg2"/>
              </a:solidFill>
            </a:endParaRPr>
          </a:p>
          <a:p>
            <a:pPr algn="ctr"/>
            <a:r>
              <a:rPr lang="en-US" altLang="zh-CN" b="1">
                <a:solidFill>
                  <a:schemeClr val="bg2"/>
                </a:solidFill>
              </a:rPr>
              <a:t>(</a:t>
            </a:r>
            <a:r>
              <a:rPr lang="zh-CN" altLang="en-US" b="1">
                <a:solidFill>
                  <a:schemeClr val="bg2"/>
                </a:solidFill>
              </a:rPr>
              <a:t>中断请求</a:t>
            </a:r>
            <a:r>
              <a:rPr lang="en-US" altLang="zh-CN" b="1">
                <a:solidFill>
                  <a:schemeClr val="bg2"/>
                </a:solidFill>
              </a:rPr>
              <a:t>?) </a:t>
            </a:r>
            <a:endParaRPr lang="en-US" altLang="zh-CN" b="1">
              <a:solidFill>
                <a:schemeClr val="bg2"/>
              </a:solidFill>
            </a:endParaRPr>
          </a:p>
        </p:txBody>
      </p:sp>
      <p:sp>
        <p:nvSpPr>
          <p:cNvPr id="15370" name="AutoShape 4"/>
          <p:cNvSpPr>
            <a:spLocks noChangeArrowheads="1"/>
          </p:cNvSpPr>
          <p:nvPr/>
        </p:nvSpPr>
        <p:spPr bwMode="auto">
          <a:xfrm>
            <a:off x="2435225" y="1916113"/>
            <a:ext cx="3505200" cy="685800"/>
          </a:xfrm>
          <a:prstGeom prst="flowChartDecision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指令</a:t>
            </a:r>
            <a:endParaRPr lang="zh-CN" altLang="en-US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最后一个</a:t>
            </a:r>
            <a:r>
              <a:rPr lang="en-US" altLang="zh-CN" b="1">
                <a:solidFill>
                  <a:schemeClr val="bg2"/>
                </a:solidFill>
              </a:rPr>
              <a:t>T</a:t>
            </a:r>
            <a:r>
              <a:rPr lang="zh-CN" altLang="en-US" b="1">
                <a:solidFill>
                  <a:schemeClr val="bg2"/>
                </a:solidFill>
              </a:rPr>
              <a:t>周期</a:t>
            </a:r>
            <a:r>
              <a:rPr lang="en-US" altLang="zh-CN" b="1">
                <a:solidFill>
                  <a:schemeClr val="bg2"/>
                </a:solidFill>
              </a:rPr>
              <a:t>?</a:t>
            </a:r>
            <a:endParaRPr lang="en-US" altLang="zh-CN" b="1">
              <a:solidFill>
                <a:schemeClr val="bg2"/>
              </a:solidFill>
            </a:endParaRPr>
          </a:p>
        </p:txBody>
      </p:sp>
      <p:sp>
        <p:nvSpPr>
          <p:cNvPr id="15371" name="AutoShape 5"/>
          <p:cNvSpPr>
            <a:spLocks noChangeArrowheads="1"/>
          </p:cNvSpPr>
          <p:nvPr/>
        </p:nvSpPr>
        <p:spPr bwMode="auto">
          <a:xfrm>
            <a:off x="2590800" y="2819400"/>
            <a:ext cx="3429000" cy="762000"/>
          </a:xfrm>
          <a:prstGeom prst="flowChartDecision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EA=1?</a:t>
            </a:r>
            <a:endParaRPr lang="en-US" altLang="zh-CN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允许位 </a:t>
            </a:r>
            <a:r>
              <a:rPr lang="en-US" altLang="zh-CN" b="1">
                <a:solidFill>
                  <a:schemeClr val="bg2"/>
                </a:solidFill>
              </a:rPr>
              <a:t>= 1?</a:t>
            </a:r>
            <a:endParaRPr lang="en-US" altLang="zh-CN" b="1">
              <a:solidFill>
                <a:schemeClr val="bg2"/>
              </a:solidFill>
            </a:endParaRPr>
          </a:p>
        </p:txBody>
      </p:sp>
      <p:sp>
        <p:nvSpPr>
          <p:cNvPr id="15372" name="Rectangle 6"/>
          <p:cNvSpPr>
            <a:spLocks noChangeArrowheads="1"/>
          </p:cNvSpPr>
          <p:nvPr/>
        </p:nvSpPr>
        <p:spPr bwMode="auto">
          <a:xfrm>
            <a:off x="1828800" y="3789363"/>
            <a:ext cx="4876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r>
              <a:rPr lang="en-US" altLang="zh-CN" sz="2000" b="1">
                <a:solidFill>
                  <a:schemeClr val="bg2"/>
                </a:solidFill>
              </a:rPr>
              <a:t>CPU </a:t>
            </a:r>
            <a:r>
              <a:rPr lang="zh-CN" altLang="en-US" sz="2000" b="1">
                <a:solidFill>
                  <a:schemeClr val="bg2"/>
                </a:solidFill>
              </a:rPr>
              <a:t>判别优先权 </a:t>
            </a:r>
            <a:r>
              <a:rPr lang="en-US" altLang="zh-CN" sz="2000" b="1">
                <a:solidFill>
                  <a:schemeClr val="bg2"/>
                </a:solidFill>
              </a:rPr>
              <a:t>,</a:t>
            </a:r>
            <a:r>
              <a:rPr lang="zh-CN" altLang="en-US" sz="2000" b="1">
                <a:solidFill>
                  <a:schemeClr val="bg2"/>
                </a:solidFill>
              </a:rPr>
              <a:t>响应优先权高的中断</a:t>
            </a:r>
            <a:endParaRPr lang="zh-CN" altLang="en-US" sz="2000" b="1">
              <a:solidFill>
                <a:schemeClr val="bg2"/>
              </a:solidFill>
            </a:endParaRPr>
          </a:p>
        </p:txBody>
      </p:sp>
      <p:sp>
        <p:nvSpPr>
          <p:cNvPr id="15373" name="Rectangle 7"/>
          <p:cNvSpPr>
            <a:spLocks noChangeArrowheads="1"/>
          </p:cNvSpPr>
          <p:nvPr/>
        </p:nvSpPr>
        <p:spPr bwMode="auto">
          <a:xfrm>
            <a:off x="1981200" y="4495800"/>
            <a:ext cx="47244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2000" b="1">
                <a:solidFill>
                  <a:schemeClr val="bg2"/>
                </a:solidFill>
              </a:rPr>
              <a:t>断点的</a:t>
            </a:r>
            <a:r>
              <a:rPr lang="en-US" altLang="zh-CN" sz="2000" b="1">
                <a:solidFill>
                  <a:schemeClr val="bg2"/>
                </a:solidFill>
              </a:rPr>
              <a:t>PC</a:t>
            </a:r>
            <a:r>
              <a:rPr lang="zh-CN" altLang="en-US" sz="2000" b="1">
                <a:solidFill>
                  <a:schemeClr val="bg2"/>
                </a:solidFill>
              </a:rPr>
              <a:t>进栈</a:t>
            </a:r>
            <a:r>
              <a:rPr lang="en-US" altLang="zh-CN" sz="2000" b="1">
                <a:solidFill>
                  <a:schemeClr val="bg2"/>
                </a:solidFill>
              </a:rPr>
              <a:t>, </a:t>
            </a:r>
            <a:r>
              <a:rPr lang="zh-CN" altLang="en-US" sz="2000" b="1">
                <a:solidFill>
                  <a:schemeClr val="bg2"/>
                </a:solidFill>
              </a:rPr>
              <a:t>中断服务入口地址送</a:t>
            </a:r>
            <a:r>
              <a:rPr lang="en-US" altLang="zh-CN" sz="2000" b="1">
                <a:solidFill>
                  <a:schemeClr val="bg2"/>
                </a:solidFill>
              </a:rPr>
              <a:t>PC</a:t>
            </a:r>
            <a:endParaRPr lang="en-US" altLang="zh-CN" sz="2000" b="1">
              <a:solidFill>
                <a:schemeClr val="bg2"/>
              </a:solidFill>
            </a:endParaRPr>
          </a:p>
        </p:txBody>
      </p:sp>
      <p:sp>
        <p:nvSpPr>
          <p:cNvPr id="15374" name="Rectangle 8"/>
          <p:cNvSpPr>
            <a:spLocks noChangeArrowheads="1"/>
          </p:cNvSpPr>
          <p:nvPr/>
        </p:nvSpPr>
        <p:spPr bwMode="auto">
          <a:xfrm>
            <a:off x="2895600" y="5105400"/>
            <a:ext cx="2811463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撤除中断标志</a:t>
            </a:r>
            <a:endParaRPr lang="zh-CN" altLang="en-US" sz="2000" b="1">
              <a:solidFill>
                <a:schemeClr val="bg2"/>
              </a:solidFill>
            </a:endParaRPr>
          </a:p>
        </p:txBody>
      </p:sp>
      <p:sp>
        <p:nvSpPr>
          <p:cNvPr id="15375" name="Rectangle 9"/>
          <p:cNvSpPr>
            <a:spLocks noChangeArrowheads="1"/>
          </p:cNvSpPr>
          <p:nvPr/>
        </p:nvSpPr>
        <p:spPr bwMode="auto">
          <a:xfrm>
            <a:off x="3124200" y="5791200"/>
            <a:ext cx="23622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中断服务</a:t>
            </a:r>
            <a:endParaRPr lang="zh-CN" altLang="en-US" sz="2000" b="1">
              <a:solidFill>
                <a:schemeClr val="bg2"/>
              </a:solidFill>
            </a:endParaRPr>
          </a:p>
        </p:txBody>
      </p:sp>
      <p:sp>
        <p:nvSpPr>
          <p:cNvPr id="15376" name="Rectangle 10"/>
          <p:cNvSpPr>
            <a:spLocks noChangeArrowheads="1"/>
          </p:cNvSpPr>
          <p:nvPr/>
        </p:nvSpPr>
        <p:spPr bwMode="auto">
          <a:xfrm>
            <a:off x="2595563" y="6400800"/>
            <a:ext cx="3457575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2"/>
                </a:solidFill>
              </a:rPr>
              <a:t>中断返回</a:t>
            </a:r>
            <a:r>
              <a:rPr lang="en-US" altLang="zh-CN" sz="2000" b="1">
                <a:solidFill>
                  <a:schemeClr val="bg2"/>
                </a:solidFill>
              </a:rPr>
              <a:t>, </a:t>
            </a:r>
            <a:r>
              <a:rPr lang="zh-CN" altLang="en-US" sz="2000" b="1">
                <a:solidFill>
                  <a:schemeClr val="bg2"/>
                </a:solidFill>
              </a:rPr>
              <a:t>断点出栈送 </a:t>
            </a:r>
            <a:r>
              <a:rPr lang="en-US" altLang="zh-CN" sz="2000" b="1">
                <a:solidFill>
                  <a:schemeClr val="bg2"/>
                </a:solidFill>
              </a:rPr>
              <a:t>PC</a:t>
            </a:r>
            <a:r>
              <a:rPr lang="en-US" altLang="zh-CN" b="1">
                <a:solidFill>
                  <a:schemeClr val="bg2"/>
                </a:solidFill>
              </a:rPr>
              <a:t> </a:t>
            </a:r>
            <a:endParaRPr lang="en-US" altLang="zh-CN" b="1">
              <a:solidFill>
                <a:schemeClr val="bg2"/>
              </a:solidFill>
            </a:endParaRPr>
          </a:p>
        </p:txBody>
      </p:sp>
      <p:cxnSp>
        <p:nvCxnSpPr>
          <p:cNvPr id="15377" name="AutoShape 13"/>
          <p:cNvCxnSpPr>
            <a:cxnSpLocks noChangeShapeType="1"/>
            <a:stCxn id="15369" idx="0"/>
            <a:endCxn id="15369" idx="0"/>
          </p:cNvCxnSpPr>
          <p:nvPr/>
        </p:nvCxnSpPr>
        <p:spPr bwMode="auto">
          <a:xfrm>
            <a:off x="4229100" y="990600"/>
            <a:ext cx="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8" name="AutoShape 14"/>
          <p:cNvCxnSpPr>
            <a:cxnSpLocks noChangeShapeType="1"/>
            <a:endCxn id="15368" idx="0"/>
          </p:cNvCxnSpPr>
          <p:nvPr/>
        </p:nvCxnSpPr>
        <p:spPr bwMode="auto">
          <a:xfrm>
            <a:off x="4062413" y="-44450"/>
            <a:ext cx="0" cy="3048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9" name="AutoShape 15"/>
          <p:cNvCxnSpPr>
            <a:cxnSpLocks noChangeShapeType="1"/>
          </p:cNvCxnSpPr>
          <p:nvPr/>
        </p:nvCxnSpPr>
        <p:spPr bwMode="auto">
          <a:xfrm>
            <a:off x="4341813" y="4246563"/>
            <a:ext cx="1587" cy="230187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16"/>
          <p:cNvCxnSpPr>
            <a:cxnSpLocks noChangeShapeType="1"/>
            <a:stCxn id="15373" idx="2"/>
          </p:cNvCxnSpPr>
          <p:nvPr/>
        </p:nvCxnSpPr>
        <p:spPr bwMode="auto">
          <a:xfrm>
            <a:off x="4343400" y="4953000"/>
            <a:ext cx="1588" cy="153988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1" name="AutoShape 17"/>
          <p:cNvCxnSpPr>
            <a:cxnSpLocks noChangeShapeType="1"/>
          </p:cNvCxnSpPr>
          <p:nvPr/>
        </p:nvCxnSpPr>
        <p:spPr bwMode="auto">
          <a:xfrm>
            <a:off x="4341813" y="5562600"/>
            <a:ext cx="1587" cy="230188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18"/>
          <p:cNvCxnSpPr>
            <a:cxnSpLocks noChangeShapeType="1"/>
          </p:cNvCxnSpPr>
          <p:nvPr/>
        </p:nvCxnSpPr>
        <p:spPr bwMode="auto">
          <a:xfrm>
            <a:off x="4341813" y="6248400"/>
            <a:ext cx="1587" cy="153988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3" name="AutoShape 19"/>
          <p:cNvCxnSpPr>
            <a:cxnSpLocks noChangeShapeType="1"/>
            <a:stCxn id="15371" idx="3"/>
            <a:endCxn id="15368" idx="0"/>
          </p:cNvCxnSpPr>
          <p:nvPr/>
        </p:nvCxnSpPr>
        <p:spPr bwMode="auto">
          <a:xfrm flipH="1" flipV="1">
            <a:off x="4062413" y="260350"/>
            <a:ext cx="1957387" cy="2940050"/>
          </a:xfrm>
          <a:prstGeom prst="bentConnector4">
            <a:avLst>
              <a:gd name="adj1" fmla="val -11681"/>
              <a:gd name="adj2" fmla="val 107773"/>
            </a:avLst>
          </a:prstGeom>
          <a:noFill/>
          <a:ln w="9525">
            <a:solidFill>
              <a:schemeClr val="bg2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4" name="AutoShape 20"/>
          <p:cNvCxnSpPr>
            <a:cxnSpLocks noChangeShapeType="1"/>
            <a:stCxn id="15369" idx="1"/>
            <a:endCxn id="15368" idx="0"/>
          </p:cNvCxnSpPr>
          <p:nvPr/>
        </p:nvCxnSpPr>
        <p:spPr bwMode="auto">
          <a:xfrm rot="10800000" flipH="1">
            <a:off x="2438400" y="260350"/>
            <a:ext cx="1624013" cy="1073150"/>
          </a:xfrm>
          <a:prstGeom prst="bentConnector4">
            <a:avLst>
              <a:gd name="adj1" fmla="val -14074"/>
              <a:gd name="adj2" fmla="val 121301"/>
            </a:avLst>
          </a:prstGeom>
          <a:noFill/>
          <a:ln w="9525">
            <a:solidFill>
              <a:schemeClr val="bg2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5" name="Line 26"/>
          <p:cNvSpPr>
            <a:spLocks noChangeShapeType="1"/>
          </p:cNvSpPr>
          <p:nvPr/>
        </p:nvSpPr>
        <p:spPr bwMode="auto">
          <a:xfrm>
            <a:off x="4191000" y="685800"/>
            <a:ext cx="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6" name="Line 28"/>
          <p:cNvSpPr>
            <a:spLocks noChangeShapeType="1"/>
          </p:cNvSpPr>
          <p:nvPr/>
        </p:nvSpPr>
        <p:spPr bwMode="auto">
          <a:xfrm>
            <a:off x="4229100" y="1676400"/>
            <a:ext cx="0" cy="228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7" name="Line 29"/>
          <p:cNvSpPr>
            <a:spLocks noChangeShapeType="1"/>
          </p:cNvSpPr>
          <p:nvPr/>
        </p:nvSpPr>
        <p:spPr bwMode="auto">
          <a:xfrm>
            <a:off x="4267200" y="2590800"/>
            <a:ext cx="0" cy="228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8" name="Line 30"/>
          <p:cNvSpPr>
            <a:spLocks noChangeShapeType="1"/>
          </p:cNvSpPr>
          <p:nvPr/>
        </p:nvSpPr>
        <p:spPr bwMode="auto">
          <a:xfrm>
            <a:off x="7162800" y="0"/>
            <a:ext cx="76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9" name="Line 31"/>
          <p:cNvSpPr>
            <a:spLocks noChangeShapeType="1"/>
          </p:cNvSpPr>
          <p:nvPr/>
        </p:nvSpPr>
        <p:spPr bwMode="auto">
          <a:xfrm flipH="1">
            <a:off x="6705600" y="0"/>
            <a:ext cx="76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0" name="Line 32"/>
          <p:cNvSpPr>
            <a:spLocks noChangeShapeType="1"/>
          </p:cNvSpPr>
          <p:nvPr/>
        </p:nvSpPr>
        <p:spPr bwMode="auto">
          <a:xfrm>
            <a:off x="6477000" y="304800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1" name="Line 34"/>
          <p:cNvSpPr>
            <a:spLocks noChangeShapeType="1"/>
          </p:cNvSpPr>
          <p:nvPr/>
        </p:nvSpPr>
        <p:spPr bwMode="auto">
          <a:xfrm>
            <a:off x="6808788" y="38100"/>
            <a:ext cx="6477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2" name="Line 35"/>
          <p:cNvSpPr>
            <a:spLocks noChangeShapeType="1"/>
          </p:cNvSpPr>
          <p:nvPr/>
        </p:nvSpPr>
        <p:spPr bwMode="auto">
          <a:xfrm>
            <a:off x="6858000" y="31242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3" name="Line 36"/>
          <p:cNvSpPr>
            <a:spLocks noChangeShapeType="1"/>
          </p:cNvSpPr>
          <p:nvPr/>
        </p:nvSpPr>
        <p:spPr bwMode="auto">
          <a:xfrm>
            <a:off x="6858000" y="48768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4" name="Line 37"/>
          <p:cNvSpPr>
            <a:spLocks noChangeShapeType="1"/>
          </p:cNvSpPr>
          <p:nvPr/>
        </p:nvSpPr>
        <p:spPr bwMode="auto">
          <a:xfrm>
            <a:off x="6781800" y="6019800"/>
            <a:ext cx="6096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5" name="Line 40"/>
          <p:cNvSpPr>
            <a:spLocks noChangeShapeType="1"/>
          </p:cNvSpPr>
          <p:nvPr/>
        </p:nvSpPr>
        <p:spPr bwMode="auto">
          <a:xfrm>
            <a:off x="6877050" y="681355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6" name="Line 42"/>
          <p:cNvSpPr>
            <a:spLocks noChangeShapeType="1"/>
          </p:cNvSpPr>
          <p:nvPr/>
        </p:nvSpPr>
        <p:spPr bwMode="auto">
          <a:xfrm>
            <a:off x="7164388" y="0"/>
            <a:ext cx="0" cy="320040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7" name="Line 43"/>
          <p:cNvSpPr>
            <a:spLocks noChangeShapeType="1"/>
          </p:cNvSpPr>
          <p:nvPr/>
        </p:nvSpPr>
        <p:spPr bwMode="auto">
          <a:xfrm>
            <a:off x="7162800" y="3124200"/>
            <a:ext cx="0" cy="175260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8" name="Line 44"/>
          <p:cNvSpPr>
            <a:spLocks noChangeShapeType="1"/>
          </p:cNvSpPr>
          <p:nvPr/>
        </p:nvSpPr>
        <p:spPr bwMode="auto">
          <a:xfrm>
            <a:off x="7164388" y="4868863"/>
            <a:ext cx="0" cy="114300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9" name="Line 45"/>
          <p:cNvSpPr>
            <a:spLocks noChangeShapeType="1"/>
          </p:cNvSpPr>
          <p:nvPr/>
        </p:nvSpPr>
        <p:spPr bwMode="auto">
          <a:xfrm>
            <a:off x="7164388" y="6021388"/>
            <a:ext cx="0" cy="836612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0" name="Rectangle 46"/>
          <p:cNvSpPr>
            <a:spLocks noChangeArrowheads="1"/>
          </p:cNvSpPr>
          <p:nvPr/>
        </p:nvSpPr>
        <p:spPr bwMode="auto">
          <a:xfrm>
            <a:off x="6673850" y="1411288"/>
            <a:ext cx="1479550" cy="457200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中断请求</a:t>
            </a:r>
            <a:r>
              <a:rPr lang="en-US" altLang="zh-CN" b="1">
                <a:solidFill>
                  <a:schemeClr val="bg2"/>
                </a:solidFill>
              </a:rPr>
              <a:t>.</a:t>
            </a:r>
            <a:endParaRPr lang="en-US" altLang="zh-CN" b="1">
              <a:solidFill>
                <a:schemeClr val="bg2"/>
              </a:solidFill>
            </a:endParaRPr>
          </a:p>
        </p:txBody>
      </p:sp>
      <p:sp>
        <p:nvSpPr>
          <p:cNvPr id="15401" name="Rectangle 47"/>
          <p:cNvSpPr>
            <a:spLocks noChangeArrowheads="1"/>
          </p:cNvSpPr>
          <p:nvPr/>
        </p:nvSpPr>
        <p:spPr bwMode="auto">
          <a:xfrm>
            <a:off x="6745288" y="3632200"/>
            <a:ext cx="1390650" cy="457200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中断响应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5402" name="Rectangle 48"/>
          <p:cNvSpPr>
            <a:spLocks noChangeArrowheads="1"/>
          </p:cNvSpPr>
          <p:nvPr/>
        </p:nvSpPr>
        <p:spPr bwMode="auto">
          <a:xfrm>
            <a:off x="6673850" y="5157788"/>
            <a:ext cx="1403350" cy="457200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中断服务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5403" name="Rectangle 49"/>
          <p:cNvSpPr>
            <a:spLocks noChangeArrowheads="1"/>
          </p:cNvSpPr>
          <p:nvPr/>
        </p:nvSpPr>
        <p:spPr bwMode="auto">
          <a:xfrm>
            <a:off x="6745288" y="6172200"/>
            <a:ext cx="1403350" cy="457200"/>
          </a:xfrm>
          <a:prstGeom prst="rect">
            <a:avLst/>
          </a:prstGeom>
          <a:solidFill>
            <a:srgbClr val="FF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中断返回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5404" name="Line 50"/>
          <p:cNvSpPr>
            <a:spLocks noChangeShapeType="1"/>
          </p:cNvSpPr>
          <p:nvPr/>
        </p:nvSpPr>
        <p:spPr bwMode="auto">
          <a:xfrm>
            <a:off x="3563938" y="38100"/>
            <a:ext cx="503237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5" name="Line 51"/>
          <p:cNvSpPr>
            <a:spLocks noChangeShapeType="1"/>
          </p:cNvSpPr>
          <p:nvPr/>
        </p:nvSpPr>
        <p:spPr bwMode="auto">
          <a:xfrm flipH="1">
            <a:off x="4067175" y="38100"/>
            <a:ext cx="576263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6" name="Line 53"/>
          <p:cNvSpPr>
            <a:spLocks noChangeShapeType="1"/>
          </p:cNvSpPr>
          <p:nvPr/>
        </p:nvSpPr>
        <p:spPr bwMode="auto">
          <a:xfrm flipH="1">
            <a:off x="2195513" y="2262188"/>
            <a:ext cx="288925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7" name="Line 54"/>
          <p:cNvSpPr>
            <a:spLocks noChangeShapeType="1"/>
          </p:cNvSpPr>
          <p:nvPr/>
        </p:nvSpPr>
        <p:spPr bwMode="auto">
          <a:xfrm>
            <a:off x="2195513" y="1773238"/>
            <a:ext cx="2016125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8" name="Line 55"/>
          <p:cNvSpPr>
            <a:spLocks noChangeShapeType="1"/>
          </p:cNvSpPr>
          <p:nvPr/>
        </p:nvSpPr>
        <p:spPr bwMode="auto">
          <a:xfrm flipV="1">
            <a:off x="2195513" y="1771650"/>
            <a:ext cx="0" cy="504825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09" name="Line 57"/>
          <p:cNvSpPr>
            <a:spLocks noChangeShapeType="1"/>
          </p:cNvSpPr>
          <p:nvPr/>
        </p:nvSpPr>
        <p:spPr bwMode="auto">
          <a:xfrm>
            <a:off x="4343400" y="3581400"/>
            <a:ext cx="0" cy="228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34"/>
    </mc:Choice>
    <mc:Fallback>
      <p:transition spd="slow" advTm="67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838200"/>
            <a:ext cx="8820150" cy="53276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smtClean="0"/>
              <a:t>中断请求、中断响应过程由硬件完成。</a:t>
            </a:r>
            <a:endParaRPr lang="zh-CN" altLang="en-US" b="1" smtClean="0"/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/>
              <a:t>中断服务程序应根据需要进行编写。程序中要注意保护现场和恢复现场。</a:t>
            </a:r>
            <a:endParaRPr lang="zh-CN" altLang="en-US" b="1" smtClean="0"/>
          </a:p>
          <a:p>
            <a:pPr eaLnBrk="1" hangingPunct="1">
              <a:lnSpc>
                <a:spcPct val="120000"/>
              </a:lnSpc>
            </a:pPr>
            <a:r>
              <a:rPr lang="zh-CN" altLang="en-US" b="1" smtClean="0"/>
              <a:t>中断返回是通过执行一条</a:t>
            </a:r>
            <a:r>
              <a:rPr lang="en-US" altLang="zh-CN" b="1" smtClean="0"/>
              <a:t>RETI</a:t>
            </a:r>
            <a:r>
              <a:rPr lang="zh-CN" altLang="en-US" b="1" smtClean="0"/>
              <a:t>中断返回指令，使堆栈中被压入的断点地址送</a:t>
            </a:r>
            <a:r>
              <a:rPr lang="en-US" altLang="zh-CN" b="1" smtClean="0"/>
              <a:t>PC</a:t>
            </a:r>
            <a:r>
              <a:rPr lang="zh-CN" altLang="en-US" b="1" smtClean="0"/>
              <a:t>，从而返回主程序继续执行。另外</a:t>
            </a:r>
            <a:r>
              <a:rPr lang="en-US" altLang="zh-CN" b="1" smtClean="0"/>
              <a:t>RETI</a:t>
            </a:r>
            <a:r>
              <a:rPr lang="zh-CN" altLang="en-US" b="1" smtClean="0"/>
              <a:t>还有恢复优先级状态触发器</a:t>
            </a:r>
            <a:r>
              <a:rPr lang="en-US" altLang="zh-CN" b="1" smtClean="0"/>
              <a:t>(IP)</a:t>
            </a:r>
            <a:r>
              <a:rPr lang="zh-CN" altLang="en-US" b="1" smtClean="0"/>
              <a:t>的作用，因此不能以</a:t>
            </a:r>
            <a:r>
              <a:rPr lang="en-US" altLang="zh-CN" b="1" smtClean="0"/>
              <a:t>RET</a:t>
            </a:r>
            <a:r>
              <a:rPr lang="zh-CN" altLang="en-US" b="1" smtClean="0"/>
              <a:t>指令代替</a:t>
            </a:r>
            <a:r>
              <a:rPr lang="en-US" altLang="zh-CN" b="1" smtClean="0"/>
              <a:t>RETI</a:t>
            </a:r>
            <a:r>
              <a:rPr lang="zh-CN" altLang="en-US" b="1" smtClean="0"/>
              <a:t>指令。 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75"/>
    </mc:Choice>
    <mc:Fallback>
      <p:transition spd="slow" advTm="4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410" grpId="0" autoUpdateAnimBg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5875" y="150813"/>
            <a:ext cx="9086850" cy="479742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800" b="1" smtClean="0"/>
              <a:t>            </a:t>
            </a:r>
            <a:r>
              <a:rPr lang="zh-CN" altLang="en-US" b="1" smtClean="0"/>
              <a:t>若某中断源通过编程设置，处于中断允许的状态，并满足中断响应的条件，然而下面三种情况单片机不响应此中断：   </a:t>
            </a:r>
            <a:endParaRPr lang="zh-CN" altLang="en-US" b="1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b="1" smtClean="0"/>
              <a:t>①当前正在执行的那条指令没执行完；   </a:t>
            </a:r>
            <a:endParaRPr lang="zh-CN" altLang="en-US" b="1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b="1" smtClean="0"/>
              <a:t>②当前响应了同级或高级中断；   </a:t>
            </a:r>
            <a:endParaRPr lang="zh-CN" altLang="en-US" b="1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b="1" smtClean="0"/>
              <a:t>③正在操作</a:t>
            </a:r>
            <a:r>
              <a:rPr lang="en-US" altLang="zh-CN" b="1" smtClean="0">
                <a:latin typeface="宋体" pitchFamily="2" charset="-122"/>
              </a:rPr>
              <a:t>IE</a:t>
            </a:r>
            <a:r>
              <a:rPr lang="zh-CN" altLang="en-US" b="1" smtClean="0">
                <a:latin typeface="宋体" pitchFamily="2" charset="-122"/>
              </a:rPr>
              <a:t>、</a:t>
            </a:r>
            <a:r>
              <a:rPr lang="en-US" altLang="zh-CN" b="1" smtClean="0">
                <a:latin typeface="宋体" pitchFamily="2" charset="-122"/>
              </a:rPr>
              <a:t>IP</a:t>
            </a:r>
            <a:r>
              <a:rPr lang="zh-CN" altLang="en-US" b="1" smtClean="0"/>
              <a:t>寄存器或正在执行</a:t>
            </a:r>
            <a:r>
              <a:rPr lang="en-US" altLang="zh-CN" b="1" smtClean="0">
                <a:latin typeface="宋体" pitchFamily="2" charset="-122"/>
              </a:rPr>
              <a:t>RETI</a:t>
            </a:r>
            <a:r>
              <a:rPr lang="zh-CN" altLang="en-US" b="1" smtClean="0"/>
              <a:t>指令。</a:t>
            </a:r>
            <a:endParaRPr lang="en-US" altLang="zh-CN" b="1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b="1" smtClean="0"/>
              <a:t>          正常情况下，从中断请求到中断得到响应，通常需要</a:t>
            </a:r>
            <a:r>
              <a:rPr lang="en-US" altLang="zh-CN" b="1" smtClean="0"/>
              <a:t>3~8</a:t>
            </a:r>
            <a:r>
              <a:rPr lang="zh-CN" altLang="en-US" b="1" smtClean="0"/>
              <a:t>个机器周期。</a:t>
            </a:r>
            <a:endParaRPr lang="zh-CN" altLang="en-US" b="1" smtClean="0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07950" y="5084763"/>
            <a:ext cx="883920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600" b="1">
                <a:solidFill>
                  <a:srgbClr val="FF0066"/>
                </a:solidFill>
                <a:latin typeface="宋体" pitchFamily="2" charset="-122"/>
              </a:rPr>
              <a:t>二、中断请求的撤除</a:t>
            </a:r>
            <a:r>
              <a:rPr kumimoji="1" lang="zh-CN" altLang="en-US" sz="3200" b="1">
                <a:solidFill>
                  <a:srgbClr val="FF0066"/>
                </a:solidFill>
                <a:latin typeface="Times New Roman" pitchFamily="18" charset="0"/>
              </a:rPr>
              <a:t> </a:t>
            </a:r>
            <a:endParaRPr kumimoji="1" lang="zh-CN" altLang="en-US" sz="3200" b="1">
              <a:solidFill>
                <a:srgbClr val="FF0066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</a:rPr>
              <a:t>CPU</a:t>
            </a:r>
            <a:r>
              <a:rPr kumimoji="1" lang="zh-CN" altLang="en-US" sz="3200" b="1">
                <a:latin typeface="Times New Roman" pitchFamily="18" charset="0"/>
              </a:rPr>
              <a:t>响应中断后，应撤除该中断请求标志，否则</a:t>
            </a:r>
            <a:endParaRPr kumimoji="1" lang="zh-CN" altLang="en-US" sz="3200" b="1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68"/>
    </mc:Choice>
    <mc:Fallback>
      <p:transition spd="slow" advTm="127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434" grpId="0" autoUpdateAnimBg="0" build="p"/>
      <p:bldP spid="1843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525" y="1676400"/>
            <a:ext cx="9144000" cy="1800225"/>
          </a:xfrm>
        </p:spPr>
        <p:txBody>
          <a:bodyPr/>
          <a:lstStyle/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 对</a:t>
            </a:r>
            <a:r>
              <a:rPr lang="zh-CN" altLang="en-US" sz="2800" b="1" smtClean="0">
                <a:solidFill>
                  <a:srgbClr val="FF0066"/>
                </a:solidFill>
              </a:rPr>
              <a:t>电平触发</a:t>
            </a:r>
            <a:r>
              <a:rPr lang="zh-CN" altLang="en-US" sz="2800" b="1" smtClean="0"/>
              <a:t>的外部中断，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不会自动清除中断标志，因此，在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响应中断后应立即撤除</a:t>
            </a:r>
            <a:r>
              <a:rPr lang="en-US" altLang="zh-CN" sz="2800" b="1" smtClean="0"/>
              <a:t>INT1</a:t>
            </a:r>
            <a:r>
              <a:rPr lang="zh-CN" altLang="en-US" sz="2800" b="1" smtClean="0"/>
              <a:t>或</a:t>
            </a:r>
            <a:r>
              <a:rPr lang="en-US" altLang="zh-CN" sz="2800" b="1" smtClean="0"/>
              <a:t>INT0</a:t>
            </a:r>
            <a:r>
              <a:rPr lang="zh-CN" altLang="en-US" sz="2800" b="1" smtClean="0"/>
              <a:t>的低电平信号。 </a:t>
            </a:r>
            <a:endParaRPr lang="zh-CN" altLang="en-US" sz="2800" b="1" smtClean="0"/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0" y="685800"/>
            <a:ext cx="381000" cy="457200"/>
          </a:xfrm>
          <a:prstGeom prst="star5">
            <a:avLst/>
          </a:prstGeom>
          <a:solidFill>
            <a:srgbClr val="AA1C2D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600"/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0" y="4508500"/>
            <a:ext cx="381000" cy="457200"/>
          </a:xfrm>
          <a:prstGeom prst="star5">
            <a:avLst/>
          </a:prstGeom>
          <a:solidFill>
            <a:srgbClr val="AA1C2D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1600"/>
          </a:p>
        </p:txBody>
      </p:sp>
      <p:sp>
        <p:nvSpPr>
          <p:cNvPr id="20487" name="AutoShape 7"/>
          <p:cNvSpPr>
            <a:spLocks noChangeArrowheads="1"/>
          </p:cNvSpPr>
          <p:nvPr/>
        </p:nvSpPr>
        <p:spPr bwMode="auto">
          <a:xfrm>
            <a:off x="31750" y="3429000"/>
            <a:ext cx="381000" cy="457200"/>
          </a:xfrm>
          <a:prstGeom prst="star5">
            <a:avLst/>
          </a:prstGeom>
          <a:solidFill>
            <a:srgbClr val="AA1C2D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600"/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31750" y="1752600"/>
            <a:ext cx="381000" cy="457200"/>
          </a:xfrm>
          <a:prstGeom prst="star5">
            <a:avLst/>
          </a:prstGeom>
          <a:solidFill>
            <a:srgbClr val="AA1C2D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1600"/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495300" y="26988"/>
            <a:ext cx="8153400" cy="58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Times New Roman" pitchFamily="18" charset="0"/>
              </a:rPr>
              <a:t>会再次中断。   </a:t>
            </a:r>
            <a:endParaRPr kumimoji="1" lang="zh-CN" altLang="en-US" sz="2800" b="1">
              <a:latin typeface="Times New Roman" pitchFamily="18" charset="0"/>
            </a:endParaRP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90500" y="3325813"/>
            <a:ext cx="8953500" cy="10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 b="1">
                <a:latin typeface="Times New Roman" pitchFamily="18" charset="0"/>
              </a:rPr>
              <a:t>     </a:t>
            </a:r>
            <a:r>
              <a:rPr kumimoji="1" lang="zh-CN" altLang="en-US" sz="2800" b="1">
                <a:latin typeface="Times New Roman" pitchFamily="18" charset="0"/>
              </a:rPr>
              <a:t>对定时计数器</a:t>
            </a:r>
            <a:r>
              <a:rPr kumimoji="1" lang="en-US" altLang="zh-CN" sz="2800" b="1">
                <a:latin typeface="Times New Roman" pitchFamily="18" charset="0"/>
              </a:rPr>
              <a:t>T0</a:t>
            </a:r>
            <a:r>
              <a:rPr kumimoji="1" lang="zh-CN" altLang="en-US" sz="2800" b="1">
                <a:latin typeface="Times New Roman" pitchFamily="18" charset="0"/>
              </a:rPr>
              <a:t>、</a:t>
            </a:r>
            <a:r>
              <a:rPr kumimoji="1" lang="en-US" altLang="zh-CN" sz="2800" b="1">
                <a:latin typeface="Times New Roman" pitchFamily="18" charset="0"/>
              </a:rPr>
              <a:t>T1</a:t>
            </a:r>
            <a:r>
              <a:rPr kumimoji="1" lang="zh-CN" altLang="en-US" sz="2800" b="1">
                <a:latin typeface="Times New Roman" pitchFamily="18" charset="0"/>
              </a:rPr>
              <a:t>的中断，</a:t>
            </a:r>
            <a:r>
              <a:rPr kumimoji="1" lang="en-US" altLang="zh-CN" sz="2800" b="1">
                <a:latin typeface="Times New Roman" pitchFamily="18" charset="0"/>
              </a:rPr>
              <a:t>CPU</a:t>
            </a:r>
            <a:r>
              <a:rPr kumimoji="1" lang="zh-CN" altLang="en-US" sz="2800" b="1">
                <a:latin typeface="Times New Roman" pitchFamily="18" charset="0"/>
              </a:rPr>
              <a:t>响应中断后，硬件自动清除中断请求标志</a:t>
            </a:r>
            <a:r>
              <a:rPr kumimoji="1" lang="en-US" altLang="zh-CN" sz="2800" b="1">
                <a:latin typeface="Times New Roman" pitchFamily="18" charset="0"/>
              </a:rPr>
              <a:t>TF0</a:t>
            </a:r>
            <a:r>
              <a:rPr kumimoji="1" lang="zh-CN" altLang="en-US" sz="2800" b="1">
                <a:latin typeface="Times New Roman" pitchFamily="18" charset="0"/>
              </a:rPr>
              <a:t>、</a:t>
            </a:r>
            <a:r>
              <a:rPr kumimoji="1" lang="en-US" altLang="zh-CN" sz="2800" b="1">
                <a:latin typeface="Times New Roman" pitchFamily="18" charset="0"/>
              </a:rPr>
              <a:t> TF1</a:t>
            </a:r>
            <a:r>
              <a:rPr kumimoji="1" lang="zh-CN" altLang="en-US" sz="2800" b="1">
                <a:latin typeface="Times New Roman" pitchFamily="18" charset="0"/>
              </a:rPr>
              <a:t>。</a:t>
            </a:r>
            <a:r>
              <a:rPr kumimoji="1" lang="en-US" altLang="zh-CN" sz="2800" b="1">
                <a:solidFill>
                  <a:srgbClr val="FF0066"/>
                </a:solidFill>
                <a:latin typeface="Times New Roman" pitchFamily="18" charset="0"/>
              </a:rPr>
              <a:t>ch7</a:t>
            </a:r>
            <a:endParaRPr kumimoji="1" lang="en-US" altLang="zh-CN" sz="2800" b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193675" y="685800"/>
            <a:ext cx="895032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2800" b="1" dirty="0" smtClean="0">
                <a:latin typeface="Times New Roman" pitchFamily="18" charset="0"/>
              </a:rPr>
              <a:t>    </a:t>
            </a:r>
            <a:r>
              <a:rPr kumimoji="1" lang="zh-CN" altLang="en-US" sz="2800" b="1" dirty="0" smtClean="0">
                <a:latin typeface="Times New Roman" pitchFamily="18" charset="0"/>
              </a:rPr>
              <a:t>对</a:t>
            </a:r>
            <a:r>
              <a:rPr kumimoji="1" lang="zh-CN" altLang="en-US" sz="2800" b="1" dirty="0" smtClean="0">
                <a:solidFill>
                  <a:srgbClr val="FF0066"/>
                </a:solidFill>
                <a:latin typeface="Times New Roman" pitchFamily="18" charset="0"/>
              </a:rPr>
              <a:t>边沿触发</a:t>
            </a:r>
            <a:r>
              <a:rPr kumimoji="1" lang="zh-CN" altLang="en-US" sz="2800" b="1" dirty="0" smtClean="0">
                <a:latin typeface="Times New Roman" pitchFamily="18" charset="0"/>
              </a:rPr>
              <a:t>的外部中断</a:t>
            </a:r>
            <a:r>
              <a:rPr lang="en-US" altLang="zh-CN" sz="2800" b="1" dirty="0">
                <a:latin typeface="+mn-lt"/>
                <a:ea typeface="+mn-ea"/>
              </a:rPr>
              <a:t>INT1</a:t>
            </a:r>
            <a:r>
              <a:rPr kumimoji="1" lang="zh-CN" altLang="en-US" sz="2800" b="1" dirty="0" smtClean="0">
                <a:latin typeface="Times New Roman" pitchFamily="18" charset="0"/>
              </a:rPr>
              <a:t>和</a:t>
            </a:r>
            <a:r>
              <a:rPr kumimoji="1" lang="en-US" altLang="zh-CN" sz="2800" b="1" dirty="0" smtClean="0">
                <a:latin typeface="Times New Roman" pitchFamily="18" charset="0"/>
              </a:rPr>
              <a:t>I</a:t>
            </a:r>
            <a:r>
              <a:rPr lang="en-US" altLang="zh-CN" sz="2800" b="1" dirty="0" smtClean="0">
                <a:latin typeface="+mn-lt"/>
                <a:ea typeface="+mn-ea"/>
              </a:rPr>
              <a:t>NT0</a:t>
            </a:r>
            <a:r>
              <a:rPr kumimoji="1" lang="zh-CN" altLang="en-US" sz="2800" b="1" dirty="0" smtClean="0">
                <a:latin typeface="Times New Roman" pitchFamily="18" charset="0"/>
              </a:rPr>
              <a:t>，</a:t>
            </a:r>
            <a:r>
              <a:rPr kumimoji="1" lang="en-US" altLang="zh-CN" sz="2800" b="1" dirty="0" smtClean="0">
                <a:latin typeface="Times New Roman" pitchFamily="18" charset="0"/>
              </a:rPr>
              <a:t>CPU</a:t>
            </a:r>
            <a:r>
              <a:rPr kumimoji="1" lang="zh-CN" altLang="en-US" sz="2800" b="1" dirty="0" smtClean="0">
                <a:latin typeface="Times New Roman" pitchFamily="18" charset="0"/>
              </a:rPr>
              <a:t>响应中断后，硬件自动清除中断请求标志</a:t>
            </a:r>
            <a:r>
              <a:rPr kumimoji="1" lang="en-US" altLang="zh-CN" sz="2800" b="1" dirty="0" smtClean="0">
                <a:latin typeface="Times New Roman" pitchFamily="18" charset="0"/>
              </a:rPr>
              <a:t>IE0</a:t>
            </a:r>
            <a:r>
              <a:rPr kumimoji="1" lang="zh-CN" altLang="en-US" sz="2800" b="1" dirty="0" smtClean="0">
                <a:latin typeface="Times New Roman" pitchFamily="18" charset="0"/>
              </a:rPr>
              <a:t>和</a:t>
            </a:r>
            <a:r>
              <a:rPr kumimoji="1" lang="en-US" altLang="zh-CN" sz="2800" b="1" dirty="0" smtClean="0">
                <a:latin typeface="Times New Roman" pitchFamily="18" charset="0"/>
              </a:rPr>
              <a:t>IE1</a:t>
            </a:r>
            <a:r>
              <a:rPr kumimoji="1" lang="zh-CN" altLang="en-US" sz="2800" b="1" dirty="0" smtClean="0">
                <a:latin typeface="Times New Roman" pitchFamily="18" charset="0"/>
              </a:rPr>
              <a:t>。</a:t>
            </a:r>
            <a:endParaRPr kumimoji="1" lang="zh-CN" altLang="en-US" sz="2800" b="1" dirty="0" smtClean="0">
              <a:latin typeface="Times New Roman" pitchFamily="18" charset="0"/>
            </a:endParaRPr>
          </a:p>
        </p:txBody>
      </p:sp>
      <p:sp>
        <p:nvSpPr>
          <p:cNvPr id="22538" name="Text Box 15"/>
          <p:cNvSpPr txBox="1">
            <a:spLocks noChangeArrowheads="1"/>
          </p:cNvSpPr>
          <p:nvPr/>
        </p:nvSpPr>
        <p:spPr bwMode="auto">
          <a:xfrm>
            <a:off x="44450" y="4508500"/>
            <a:ext cx="9099550" cy="157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 b="1">
                <a:latin typeface="Times New Roman" pitchFamily="18" charset="0"/>
              </a:rPr>
              <a:t>      </a:t>
            </a:r>
            <a:r>
              <a:rPr kumimoji="1" lang="zh-CN" altLang="en-US" sz="2800" b="1">
                <a:latin typeface="Times New Roman" pitchFamily="18" charset="0"/>
              </a:rPr>
              <a:t>对于串行口中断，</a:t>
            </a:r>
            <a:r>
              <a:rPr kumimoji="1" lang="en-US" altLang="zh-CN" sz="2800" b="1">
                <a:latin typeface="Times New Roman" pitchFamily="18" charset="0"/>
              </a:rPr>
              <a:t>CPU</a:t>
            </a:r>
            <a:r>
              <a:rPr kumimoji="1" lang="zh-CN" altLang="en-US" sz="2800" b="1">
                <a:latin typeface="Times New Roman" pitchFamily="18" charset="0"/>
              </a:rPr>
              <a:t>响应中断后，中断请求标志</a:t>
            </a:r>
            <a:r>
              <a:rPr kumimoji="1" lang="en-US" altLang="zh-CN" sz="2800" b="1">
                <a:latin typeface="Times New Roman" pitchFamily="18" charset="0"/>
              </a:rPr>
              <a:t>TI</a:t>
            </a:r>
            <a:r>
              <a:rPr kumimoji="1" lang="zh-CN" altLang="en-US" sz="2800" b="1">
                <a:latin typeface="Times New Roman" pitchFamily="18" charset="0"/>
              </a:rPr>
              <a:t>、</a:t>
            </a:r>
            <a:r>
              <a:rPr kumimoji="1" lang="en-US" altLang="zh-CN" sz="2800" b="1">
                <a:latin typeface="Times New Roman" pitchFamily="18" charset="0"/>
              </a:rPr>
              <a:t>RI</a:t>
            </a:r>
            <a:r>
              <a:rPr kumimoji="1" lang="zh-CN" altLang="en-US" sz="2800" b="1">
                <a:latin typeface="Times New Roman" pitchFamily="18" charset="0"/>
              </a:rPr>
              <a:t>不会自动清除，必须用软件清除，这在编写串行通信中断服务中应该注意的。</a:t>
            </a:r>
            <a:r>
              <a:rPr kumimoji="1" lang="en-US" altLang="zh-CN" sz="2800" b="1">
                <a:solidFill>
                  <a:srgbClr val="FF0066"/>
                </a:solidFill>
                <a:latin typeface="Times New Roman" pitchFamily="18" charset="0"/>
              </a:rPr>
              <a:t>ch8</a:t>
            </a:r>
            <a:r>
              <a:rPr kumimoji="1" lang="zh-CN" altLang="en-US" sz="2800" b="1">
                <a:latin typeface="Times New Roman" pitchFamily="18" charset="0"/>
              </a:rPr>
              <a:t>   </a:t>
            </a:r>
            <a:endParaRPr kumimoji="1" lang="zh-CN" altLang="en-US" sz="2800" b="1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425"/>
    </mc:Choice>
    <mc:Fallback>
      <p:transition spd="slow" advTm="9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483" grpId="0" autoUpdateAnimBg="0" build="p"/>
      <p:bldP spid="20491" grpId="0" autoUpdateAnimBg="0"/>
      <p:bldP spid="20493" grpId="0" autoUpdateAnimBg="0"/>
      <p:bldP spid="20494" grpId="0" autoUpdateAnimBg="0"/>
      <p:bldP spid="2253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latin typeface="宋体" pitchFamily="2" charset="-122"/>
              </a:rPr>
              <a:t>6.3 </a:t>
            </a:r>
            <a:r>
              <a:rPr lang="zh-CN" altLang="en-US" sz="4000" b="1" smtClean="0">
                <a:latin typeface="宋体" pitchFamily="2" charset="-122"/>
              </a:rPr>
              <a:t>中断的程序设计 </a:t>
            </a:r>
            <a:endParaRPr lang="zh-CN" altLang="en-US" sz="4000" b="1" smtClean="0">
              <a:latin typeface="宋体" pitchFamily="2" charset="-122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" y="1341438"/>
            <a:ext cx="9144000" cy="25146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800" b="1" smtClean="0"/>
              <a:t>           </a:t>
            </a:r>
            <a:r>
              <a:rPr lang="zh-CN" altLang="en-US" sz="2800" b="1" smtClean="0"/>
              <a:t>用户对中断的控制和管理，实际是对</a:t>
            </a:r>
            <a:r>
              <a:rPr lang="en-US" altLang="zh-CN" sz="2800" b="1" smtClean="0"/>
              <a:t>4</a:t>
            </a:r>
            <a:r>
              <a:rPr lang="zh-CN" altLang="en-US" sz="2800" b="1" smtClean="0"/>
              <a:t>个与中断有关的寄存器</a:t>
            </a:r>
            <a:r>
              <a:rPr lang="en-US" altLang="zh-CN" sz="2800" b="1" smtClean="0"/>
              <a:t>IE</a:t>
            </a:r>
            <a:r>
              <a:rPr lang="zh-CN" altLang="en-US" sz="2800" b="1" smtClean="0"/>
              <a:t>、</a:t>
            </a:r>
            <a:r>
              <a:rPr lang="en-US" altLang="zh-CN" sz="2800" b="1" smtClean="0"/>
              <a:t>TCON</a:t>
            </a:r>
            <a:r>
              <a:rPr lang="zh-CN" altLang="en-US" sz="2800" b="1" smtClean="0"/>
              <a:t>、</a:t>
            </a:r>
            <a:r>
              <a:rPr lang="en-US" altLang="zh-CN" sz="2800" b="1" smtClean="0"/>
              <a:t>IP</a:t>
            </a:r>
            <a:r>
              <a:rPr lang="zh-CN" altLang="en-US" sz="2800" b="1" smtClean="0"/>
              <a:t>、</a:t>
            </a:r>
            <a:r>
              <a:rPr lang="en-US" altLang="zh-CN" sz="2800" b="1" smtClean="0"/>
              <a:t>SCON</a:t>
            </a:r>
            <a:r>
              <a:rPr lang="zh-CN" altLang="en-US" sz="2800" b="1" smtClean="0"/>
              <a:t>进行控制或管理。这几个寄存器在单片机复位时是清零的，因此必须根据需要对这几个寄存器的有关 位进行预置。在中断程序的编制中应注意：   </a:t>
            </a:r>
            <a:endParaRPr lang="zh-CN" altLang="en-US" sz="2800" b="1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/>
              <a:t>   </a:t>
            </a:r>
            <a:endParaRPr lang="zh-CN" altLang="en-US" sz="2800" b="1" smtClean="0"/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228600" y="4191000"/>
            <a:ext cx="381000" cy="381000"/>
          </a:xfrm>
          <a:prstGeom prst="smileyFace">
            <a:avLst>
              <a:gd name="adj" fmla="val 4653"/>
            </a:avLst>
          </a:prstGeom>
          <a:solidFill>
            <a:srgbClr val="AA1C2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228600" y="4724400"/>
            <a:ext cx="381000" cy="381000"/>
          </a:xfrm>
          <a:prstGeom prst="smileyFace">
            <a:avLst>
              <a:gd name="adj" fmla="val 4653"/>
            </a:avLst>
          </a:prstGeom>
          <a:solidFill>
            <a:srgbClr val="AA1C2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3" name="AutoShape 9"/>
          <p:cNvSpPr>
            <a:spLocks noChangeArrowheads="1"/>
          </p:cNvSpPr>
          <p:nvPr/>
        </p:nvSpPr>
        <p:spPr bwMode="auto">
          <a:xfrm>
            <a:off x="228600" y="5334000"/>
            <a:ext cx="381000" cy="381000"/>
          </a:xfrm>
          <a:prstGeom prst="smileyFace">
            <a:avLst>
              <a:gd name="adj" fmla="val 4653"/>
            </a:avLst>
          </a:prstGeom>
          <a:solidFill>
            <a:srgbClr val="AA1C2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85800" y="4114800"/>
            <a:ext cx="845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中断总控开关</a:t>
            </a:r>
            <a:r>
              <a:rPr kumimoji="1" lang="en-US" altLang="zh-CN" sz="2800" b="1">
                <a:latin typeface="Times New Roman" pitchFamily="18" charset="0"/>
              </a:rPr>
              <a:t>EA=1</a:t>
            </a:r>
            <a:r>
              <a:rPr kumimoji="1" lang="zh-CN" altLang="en-US" sz="2800" b="1">
                <a:latin typeface="Times New Roman" pitchFamily="18" charset="0"/>
              </a:rPr>
              <a:t>，某中断源的中断允许位</a:t>
            </a:r>
            <a:r>
              <a:rPr kumimoji="1" lang="en-US" altLang="zh-CN" sz="2800" b="1">
                <a:latin typeface="Times New Roman" pitchFamily="18" charset="0"/>
              </a:rPr>
              <a:t>=1</a:t>
            </a:r>
            <a:r>
              <a:rPr kumimoji="1" lang="zh-CN" altLang="en-US" sz="2800" b="1">
                <a:latin typeface="Times New Roman" pitchFamily="18" charset="0"/>
              </a:rPr>
              <a:t>。</a:t>
            </a:r>
            <a:endParaRPr kumimoji="1" lang="zh-CN" altLang="en-US" sz="2800" b="1">
              <a:latin typeface="Times New Roman" pitchFamily="18" charset="0"/>
            </a:endParaRP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685800" y="4648200"/>
            <a:ext cx="77724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Times New Roman" pitchFamily="18" charset="0"/>
              </a:rPr>
              <a:t>对外部中断</a:t>
            </a:r>
            <a:r>
              <a:rPr kumimoji="1" lang="en-US" altLang="zh-CN" sz="2800" b="1">
                <a:latin typeface="Times New Roman" pitchFamily="18" charset="0"/>
              </a:rPr>
              <a:t>INT0</a:t>
            </a:r>
            <a:r>
              <a:rPr kumimoji="1" lang="zh-CN" altLang="en-US" sz="2800" b="1">
                <a:latin typeface="Times New Roman" pitchFamily="18" charset="0"/>
              </a:rPr>
              <a:t>、</a:t>
            </a:r>
            <a:r>
              <a:rPr kumimoji="1" lang="en-US" altLang="zh-CN" sz="2800" b="1">
                <a:latin typeface="Times New Roman" pitchFamily="18" charset="0"/>
              </a:rPr>
              <a:t>INT1</a:t>
            </a:r>
            <a:r>
              <a:rPr kumimoji="1" lang="zh-CN" altLang="en-US" sz="2800" b="1">
                <a:latin typeface="Times New Roman" pitchFamily="18" charset="0"/>
              </a:rPr>
              <a:t>应选择中断触发方式</a:t>
            </a:r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685800" y="5181600"/>
            <a:ext cx="7848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Times New Roman" pitchFamily="18" charset="0"/>
              </a:rPr>
              <a:t>多个中断源中断，应设定中断优先级，预置</a:t>
            </a:r>
            <a:r>
              <a:rPr kumimoji="1" lang="en-US" altLang="zh-CN" sz="2800" b="1">
                <a:latin typeface="Times New Roman" pitchFamily="18" charset="0"/>
              </a:rPr>
              <a:t>IP</a:t>
            </a:r>
            <a:r>
              <a:rPr kumimoji="1" lang="zh-CN" altLang="en-US" sz="2800" b="1">
                <a:latin typeface="Times New Roman" pitchFamily="18" charset="0"/>
              </a:rPr>
              <a:t>。</a:t>
            </a:r>
            <a:endParaRPr kumimoji="1" lang="zh-CN" altLang="en-US" sz="240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42"/>
    </mc:Choice>
    <mc:Fallback>
      <p:transition spd="slow" advTm="8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506" grpId="0" autoUpdateAnimBg="0"/>
      <p:bldP spid="21507" grpId="0" autoUpdateAnimBg="0" build="p"/>
      <p:bldP spid="21508" grpId="0" animBg="1"/>
      <p:bldP spid="21512" grpId="0" animBg="1"/>
      <p:bldP spid="21513" grpId="0" animBg="1"/>
      <p:bldP spid="21516" grpId="0" autoUpdateAnimBg="0"/>
      <p:bldP spid="21518" grpId="0" autoUpdateAnimBg="0"/>
      <p:bldP spid="2152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557338"/>
            <a:ext cx="8610600" cy="51816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b="1" smtClean="0"/>
              <a:t>         51</a:t>
            </a:r>
            <a:r>
              <a:rPr lang="zh-CN" altLang="en-US" b="1" smtClean="0"/>
              <a:t>单片机</a:t>
            </a:r>
            <a:r>
              <a:rPr lang="en-US" altLang="zh-CN" b="1" smtClean="0"/>
              <a:t>5</a:t>
            </a:r>
            <a:r>
              <a:rPr lang="zh-CN" altLang="en-US" b="1" smtClean="0"/>
              <a:t>个中断服务程序的中断入口地址为：</a:t>
            </a:r>
            <a:r>
              <a:rPr lang="en-US" altLang="zh-CN" smtClean="0"/>
              <a:t>0003H</a:t>
            </a:r>
            <a:r>
              <a:rPr lang="zh-CN" altLang="en-US" b="1" smtClean="0"/>
              <a:t>、</a:t>
            </a:r>
            <a:r>
              <a:rPr lang="en-US" altLang="zh-CN" smtClean="0"/>
              <a:t>000BH </a:t>
            </a:r>
            <a:r>
              <a:rPr lang="zh-CN" altLang="en-US" smtClean="0"/>
              <a:t>、</a:t>
            </a:r>
            <a:r>
              <a:rPr lang="en-US" altLang="zh-CN" smtClean="0"/>
              <a:t>0013H</a:t>
            </a:r>
            <a:r>
              <a:rPr lang="zh-CN" altLang="en-US" smtClean="0"/>
              <a:t>、</a:t>
            </a:r>
            <a:r>
              <a:rPr lang="en-US" altLang="zh-CN" smtClean="0"/>
              <a:t>001BH</a:t>
            </a:r>
            <a:r>
              <a:rPr lang="zh-CN" altLang="en-US" smtClean="0"/>
              <a:t>、</a:t>
            </a:r>
            <a:r>
              <a:rPr lang="en-US" altLang="zh-CN" smtClean="0"/>
              <a:t>0023H</a:t>
            </a:r>
            <a:r>
              <a:rPr lang="zh-CN" altLang="en-US" b="1" smtClean="0"/>
              <a:t>，由于这五个中断入口地址之间相距很近，可能装不下一个中断服务程序。通常将中断服务程序安排在程序存贮器的其他地址空间，而在入口地址的单元中安排一条转移指令。</a:t>
            </a:r>
            <a:endParaRPr lang="zh-CN" altLang="en-US" b="1" smtClean="0"/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04800" y="549275"/>
            <a:ext cx="8839200" cy="646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一、</a:t>
            </a:r>
            <a:r>
              <a:rPr lang="en-US" altLang="zh-CN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 </a:t>
            </a:r>
            <a:r>
              <a:rPr lang="zh-CN" altLang="en-US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中断程序的设计</a:t>
            </a:r>
            <a:endParaRPr lang="zh-CN" altLang="en-US" sz="3600" b="1" dirty="0">
              <a:solidFill>
                <a:srgbClr val="FF0066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439"/>
    </mc:Choice>
    <mc:Fallback>
      <p:transition spd="slow" advTm="94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531" grpId="0" autoUpdateAnimBg="0" build="p"/>
      <p:bldP spid="22532" grpId="0" autoUpdateAnimBg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533400"/>
            <a:ext cx="9036050" cy="5343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5400" b="1" dirty="0">
                <a:solidFill>
                  <a:schemeClr val="accent1"/>
                </a:solidFill>
              </a:rPr>
              <a:t>   </a:t>
            </a:r>
            <a:r>
              <a:rPr lang="zh-CN" altLang="en-US" sz="5400" b="1" dirty="0">
                <a:solidFill>
                  <a:srgbClr val="FF0066"/>
                </a:solidFill>
              </a:rPr>
              <a:t>本章介绍的主要内容</a:t>
            </a:r>
            <a:endParaRPr lang="zh-CN" altLang="en-US" sz="5400" b="1" dirty="0">
              <a:solidFill>
                <a:srgbClr val="FF0066"/>
              </a:solidFill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3600" b="1" dirty="0">
                <a:solidFill>
                  <a:srgbClr val="FF0066"/>
                </a:solidFill>
              </a:rPr>
              <a:t>★  </a:t>
            </a:r>
            <a:r>
              <a:rPr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中断的基本概念</a:t>
            </a:r>
            <a:endParaRPr lang="zh-CN" altLang="en-US" sz="4800" dirty="0"/>
          </a:p>
          <a:p>
            <a:pPr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3600" b="1" dirty="0">
                <a:solidFill>
                  <a:srgbClr val="FF0066"/>
                </a:solidFill>
              </a:rPr>
              <a:t>★  </a:t>
            </a:r>
            <a:r>
              <a:rPr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中断的系统结构</a:t>
            </a:r>
            <a:endParaRPr lang="zh-CN" altLang="en-US" sz="4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3600" b="1" dirty="0">
                <a:solidFill>
                  <a:srgbClr val="FF0066"/>
                </a:solidFill>
              </a:rPr>
              <a:t>            ★  </a:t>
            </a:r>
            <a:r>
              <a:rPr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中断的响应过程</a:t>
            </a:r>
            <a:endParaRPr lang="zh-CN" altLang="en-US" sz="4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3600" b="1" dirty="0">
                <a:solidFill>
                  <a:srgbClr val="FF0066"/>
                </a:solidFill>
              </a:rPr>
              <a:t>            ★  </a:t>
            </a:r>
            <a:r>
              <a:rPr lang="zh-CN" altLang="en-US" sz="4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中断的应用编程</a:t>
            </a:r>
            <a:endParaRPr lang="en-US" altLang="zh-CN" sz="4800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0"/>
    </mc:Choice>
    <mc:Fallback>
      <p:transition spd="slow" advTm="2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228600"/>
            <a:ext cx="8915400" cy="5562600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latin typeface="宋体" pitchFamily="2" charset="-122"/>
              </a:rPr>
              <a:t>  </a:t>
            </a:r>
            <a:r>
              <a:rPr lang="zh-CN" altLang="en-US" b="1" smtClean="0">
                <a:latin typeface="宋体" pitchFamily="2" charset="-122"/>
              </a:rPr>
              <a:t>例</a:t>
            </a:r>
            <a:r>
              <a:rPr lang="en-US" altLang="zh-CN" b="1" smtClean="0">
                <a:latin typeface="宋体" pitchFamily="2" charset="-122"/>
              </a:rPr>
              <a:t>1.</a:t>
            </a:r>
            <a:endParaRPr lang="en-US" altLang="zh-CN" b="1" smtClean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latin typeface="宋体" pitchFamily="2" charset="-122"/>
              </a:rPr>
              <a:t>      </a:t>
            </a:r>
            <a:r>
              <a:rPr lang="zh-CN" altLang="en-US" b="1" smtClean="0">
                <a:latin typeface="宋体" pitchFamily="2" charset="-122"/>
              </a:rPr>
              <a:t>在图</a:t>
            </a:r>
            <a:r>
              <a:rPr lang="en-US" altLang="zh-CN" b="1" smtClean="0">
                <a:latin typeface="宋体" pitchFamily="2" charset="-122"/>
              </a:rPr>
              <a:t>6.3</a:t>
            </a:r>
            <a:r>
              <a:rPr lang="zh-CN" altLang="en-US" b="1" smtClean="0">
                <a:latin typeface="宋体" pitchFamily="2" charset="-122"/>
              </a:rPr>
              <a:t>中</a:t>
            </a:r>
            <a:r>
              <a:rPr lang="en-US" altLang="zh-CN" b="1" smtClean="0">
                <a:latin typeface="宋体" pitchFamily="2" charset="-122"/>
              </a:rPr>
              <a:t>P1.4</a:t>
            </a:r>
            <a:r>
              <a:rPr lang="zh-CN" altLang="en-US" b="1" smtClean="0">
                <a:latin typeface="宋体" pitchFamily="2" charset="-122"/>
              </a:rPr>
              <a:t>～</a:t>
            </a:r>
            <a:r>
              <a:rPr lang="en-US" altLang="zh-CN" b="1" smtClean="0">
                <a:latin typeface="宋体" pitchFamily="2" charset="-122"/>
              </a:rPr>
              <a:t>P1.7</a:t>
            </a:r>
            <a:r>
              <a:rPr lang="zh-CN" altLang="en-US" b="1" smtClean="0">
                <a:latin typeface="宋体" pitchFamily="2" charset="-122"/>
              </a:rPr>
              <a:t>接有四个发光二极管，</a:t>
            </a:r>
            <a:r>
              <a:rPr lang="en-US" altLang="zh-CN" b="1" smtClean="0">
                <a:latin typeface="宋体" pitchFamily="2" charset="-122"/>
              </a:rPr>
              <a:t>P1.0</a:t>
            </a:r>
            <a:r>
              <a:rPr lang="zh-CN" altLang="en-US" b="1" smtClean="0">
                <a:latin typeface="宋体" pitchFamily="2" charset="-122"/>
              </a:rPr>
              <a:t>～</a:t>
            </a:r>
            <a:r>
              <a:rPr lang="en-US" altLang="zh-CN" b="1" smtClean="0">
                <a:latin typeface="宋体" pitchFamily="2" charset="-122"/>
              </a:rPr>
              <a:t>P1.3</a:t>
            </a:r>
            <a:r>
              <a:rPr lang="zh-CN" altLang="en-US" b="1" smtClean="0">
                <a:latin typeface="宋体" pitchFamily="2" charset="-122"/>
              </a:rPr>
              <a:t>接有四个开关，消抖电路用于 产生中断请求信号，当消抖电路的开关来回拔动一次将产生一个下降沿信号，通过</a:t>
            </a:r>
            <a:r>
              <a:rPr lang="en-US" altLang="zh-CN" b="1" smtClean="0">
                <a:latin typeface="宋体" pitchFamily="2" charset="-122"/>
              </a:rPr>
              <a:t>INT0</a:t>
            </a:r>
            <a:r>
              <a:rPr lang="zh-CN" altLang="en-US" b="1" smtClean="0">
                <a:latin typeface="宋体" pitchFamily="2" charset="-122"/>
              </a:rPr>
              <a:t>向</a:t>
            </a:r>
            <a:r>
              <a:rPr lang="en-US" altLang="zh-CN" b="1" smtClean="0">
                <a:latin typeface="宋体" pitchFamily="2" charset="-122"/>
              </a:rPr>
              <a:t>CPU</a:t>
            </a:r>
            <a:r>
              <a:rPr lang="zh-CN" altLang="en-US" b="1" smtClean="0">
                <a:latin typeface="宋体" pitchFamily="2" charset="-122"/>
              </a:rPr>
              <a:t>申请中断，要求：初时发光二极管全黑，每中断一次，</a:t>
            </a:r>
            <a:r>
              <a:rPr lang="en-US" altLang="zh-CN" b="1" smtClean="0">
                <a:latin typeface="宋体" pitchFamily="2" charset="-122"/>
              </a:rPr>
              <a:t>P1.0</a:t>
            </a:r>
            <a:r>
              <a:rPr lang="zh-CN" altLang="en-US" b="1" smtClean="0">
                <a:latin typeface="宋体" pitchFamily="2" charset="-122"/>
              </a:rPr>
              <a:t>～</a:t>
            </a:r>
            <a:r>
              <a:rPr lang="en-US" altLang="zh-CN" b="1" smtClean="0">
                <a:latin typeface="宋体" pitchFamily="2" charset="-122"/>
              </a:rPr>
              <a:t>P1.3</a:t>
            </a:r>
            <a:r>
              <a:rPr lang="zh-CN" altLang="en-US" b="1" smtClean="0">
                <a:latin typeface="宋体" pitchFamily="2" charset="-122"/>
              </a:rPr>
              <a:t>所接的开关状态反映到发光二极管上，且</a:t>
            </a:r>
            <a:r>
              <a:rPr lang="zh-CN" altLang="en-US" b="1" smtClean="0">
                <a:solidFill>
                  <a:srgbClr val="FF0066"/>
                </a:solidFill>
                <a:latin typeface="宋体" pitchFamily="2" charset="-122"/>
              </a:rPr>
              <a:t>要求开关打开的对应发光二极管亮</a:t>
            </a:r>
            <a:r>
              <a:rPr lang="zh-CN" altLang="en-US" b="1" smtClean="0">
                <a:latin typeface="宋体" pitchFamily="2" charset="-122"/>
              </a:rPr>
              <a:t>，电路和现象如下： </a:t>
            </a:r>
            <a:endParaRPr lang="zh-CN" altLang="en-US" b="1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89"/>
    </mc:Choice>
    <mc:Fallback>
      <p:transition spd="slow" advTm="15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 bwMode="auto">
          <a:xfrm>
            <a:off x="1979613" y="260350"/>
            <a:ext cx="4349750" cy="6858000"/>
            <a:chOff x="1248" y="144"/>
            <a:chExt cx="2740" cy="4320"/>
          </a:xfrm>
        </p:grpSpPr>
        <p:graphicFrame>
          <p:nvGraphicFramePr>
            <p:cNvPr id="22543" name="Object 2"/>
            <p:cNvGraphicFramePr>
              <a:graphicFrameLocks noChangeAspect="1"/>
            </p:cNvGraphicFramePr>
            <p:nvPr/>
          </p:nvGraphicFramePr>
          <p:xfrm>
            <a:off x="1248" y="144"/>
            <a:ext cx="2740" cy="4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0" name="Visio" r:id="rId1" imgW="1752600" imgH="2762250" progId="Visio.Drawing.6">
                    <p:embed/>
                  </p:oleObj>
                </mc:Choice>
                <mc:Fallback>
                  <p:oleObj name="Visio" r:id="rId1" imgW="1752600" imgH="2762250" progId="Visio.Drawing.6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44"/>
                          <a:ext cx="2740" cy="4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4" name="Rectangle 4"/>
            <p:cNvSpPr>
              <a:spLocks noChangeArrowheads="1"/>
            </p:cNvSpPr>
            <p:nvPr/>
          </p:nvSpPr>
          <p:spPr bwMode="auto">
            <a:xfrm>
              <a:off x="3146" y="600"/>
              <a:ext cx="19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1">
                  <a:solidFill>
                    <a:schemeClr val="bg2"/>
                  </a:solidFill>
                </a:rPr>
                <a:t>×</a:t>
              </a:r>
              <a:r>
                <a:rPr lang="zh-CN" altLang="en-US" sz="1600" b="1">
                  <a:solidFill>
                    <a:schemeClr val="bg2"/>
                  </a:solidFill>
                </a:rPr>
                <a:t>、</a:t>
              </a:r>
              <a:endParaRPr lang="zh-CN" altLang="en-US" sz="1600" b="1">
                <a:solidFill>
                  <a:schemeClr val="bg2"/>
                </a:solidFill>
              </a:endParaRPr>
            </a:p>
          </p:txBody>
        </p:sp>
        <p:sp>
          <p:nvSpPr>
            <p:cNvPr id="22545" name="Rectangle 6"/>
            <p:cNvSpPr>
              <a:spLocks noChangeArrowheads="1"/>
            </p:cNvSpPr>
            <p:nvPr/>
          </p:nvSpPr>
          <p:spPr bwMode="auto">
            <a:xfrm>
              <a:off x="3050" y="30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1">
                  <a:solidFill>
                    <a:schemeClr val="bg2"/>
                  </a:solidFill>
                </a:rPr>
                <a:t>×</a:t>
              </a:r>
              <a:endParaRPr lang="en-US" altLang="zh-CN" sz="1600" b="1">
                <a:solidFill>
                  <a:schemeClr val="bg2"/>
                </a:solidFill>
              </a:endParaRPr>
            </a:p>
          </p:txBody>
        </p:sp>
      </p:grpSp>
      <p:grpSp>
        <p:nvGrpSpPr>
          <p:cNvPr id="3" name="Group 11"/>
          <p:cNvGrpSpPr/>
          <p:nvPr/>
        </p:nvGrpSpPr>
        <p:grpSpPr bwMode="auto">
          <a:xfrm>
            <a:off x="4181475" y="3143250"/>
            <a:ext cx="200025" cy="590550"/>
            <a:chOff x="2634" y="1980"/>
            <a:chExt cx="126" cy="372"/>
          </a:xfrm>
        </p:grpSpPr>
        <p:sp>
          <p:nvSpPr>
            <p:cNvPr id="22541" name="AutoShape 9"/>
            <p:cNvSpPr>
              <a:spLocks noChangeArrowheads="1"/>
            </p:cNvSpPr>
            <p:nvPr/>
          </p:nvSpPr>
          <p:spPr bwMode="auto">
            <a:xfrm rot="-5430424">
              <a:off x="2622" y="1992"/>
              <a:ext cx="144" cy="12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2" name="AutoShape 10"/>
            <p:cNvSpPr>
              <a:spLocks noChangeArrowheads="1"/>
            </p:cNvSpPr>
            <p:nvPr/>
          </p:nvSpPr>
          <p:spPr bwMode="auto">
            <a:xfrm rot="-5430424">
              <a:off x="2628" y="2220"/>
              <a:ext cx="144" cy="12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93" name="Line 17"/>
          <p:cNvSpPr>
            <a:spLocks noChangeShapeType="1"/>
          </p:cNvSpPr>
          <p:nvPr/>
        </p:nvSpPr>
        <p:spPr bwMode="auto">
          <a:xfrm flipH="1">
            <a:off x="4495800" y="5486400"/>
            <a:ext cx="228600" cy="76200"/>
          </a:xfrm>
          <a:prstGeom prst="line">
            <a:avLst/>
          </a:prstGeom>
          <a:noFill/>
          <a:ln w="38100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" name="Group 25"/>
          <p:cNvGrpSpPr/>
          <p:nvPr/>
        </p:nvGrpSpPr>
        <p:grpSpPr bwMode="auto">
          <a:xfrm>
            <a:off x="5029200" y="2362200"/>
            <a:ext cx="381000" cy="304800"/>
            <a:chOff x="3168" y="1488"/>
            <a:chExt cx="240" cy="192"/>
          </a:xfrm>
        </p:grpSpPr>
        <p:sp>
          <p:nvSpPr>
            <p:cNvPr id="22539" name="Line 19"/>
            <p:cNvSpPr>
              <a:spLocks noChangeShapeType="1"/>
            </p:cNvSpPr>
            <p:nvPr/>
          </p:nvSpPr>
          <p:spPr bwMode="auto">
            <a:xfrm>
              <a:off x="3168" y="1680"/>
              <a:ext cx="24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40" name="Line 20"/>
            <p:cNvSpPr>
              <a:spLocks noChangeShapeType="1"/>
            </p:cNvSpPr>
            <p:nvPr/>
          </p:nvSpPr>
          <p:spPr bwMode="auto">
            <a:xfrm>
              <a:off x="3168" y="1488"/>
              <a:ext cx="24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4495800" y="5334000"/>
            <a:ext cx="152400" cy="152400"/>
          </a:xfrm>
          <a:prstGeom prst="line">
            <a:avLst/>
          </a:prstGeom>
          <a:noFill/>
          <a:ln w="38100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" name="Group 24"/>
          <p:cNvGrpSpPr/>
          <p:nvPr/>
        </p:nvGrpSpPr>
        <p:grpSpPr bwMode="auto">
          <a:xfrm>
            <a:off x="5029200" y="2286000"/>
            <a:ext cx="381000" cy="381000"/>
            <a:chOff x="3168" y="1440"/>
            <a:chExt cx="240" cy="240"/>
          </a:xfrm>
        </p:grpSpPr>
        <p:sp>
          <p:nvSpPr>
            <p:cNvPr id="22537" name="Line 22"/>
            <p:cNvSpPr>
              <a:spLocks noChangeShapeType="1"/>
            </p:cNvSpPr>
            <p:nvPr/>
          </p:nvSpPr>
          <p:spPr bwMode="auto">
            <a:xfrm flipV="1">
              <a:off x="3168" y="1440"/>
              <a:ext cx="240" cy="4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38" name="Line 23"/>
            <p:cNvSpPr>
              <a:spLocks noChangeShapeType="1"/>
            </p:cNvSpPr>
            <p:nvPr/>
          </p:nvSpPr>
          <p:spPr bwMode="auto">
            <a:xfrm flipV="1">
              <a:off x="3168" y="1632"/>
              <a:ext cx="240" cy="4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4508500" y="5359400"/>
            <a:ext cx="152400" cy="152400"/>
          </a:xfrm>
          <a:prstGeom prst="line">
            <a:avLst/>
          </a:prstGeom>
          <a:noFill/>
          <a:ln w="38100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57"/>
    </mc:Choice>
    <mc:Fallback>
      <p:transition spd="slow" advTm="92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4593" grpId="0" animBg="1"/>
      <p:bldP spid="24592" grpId="0" animBg="1"/>
      <p:bldP spid="2460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60350"/>
            <a:ext cx="882015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ORG   0000H            </a:t>
            </a:r>
            <a:endParaRPr lang="en-US" altLang="zh-CN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AJMP </a:t>
            </a:r>
            <a:r>
              <a:rPr lang="en-US" altLang="zh-CN" sz="2400" b="1" smtClean="0">
                <a:solidFill>
                  <a:schemeClr val="tx2"/>
                </a:solidFill>
                <a:latin typeface="宋体" pitchFamily="2" charset="-122"/>
              </a:rPr>
              <a:t> MAIN</a:t>
            </a:r>
            <a:r>
              <a:rPr lang="en-US" altLang="zh-CN" sz="2400" b="1" smtClean="0">
                <a:latin typeface="宋体" pitchFamily="2" charset="-122"/>
              </a:rPr>
              <a:t>      </a:t>
            </a:r>
            <a:endParaRPr lang="en-US" altLang="zh-CN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ORG   0003H        </a:t>
            </a:r>
            <a:r>
              <a:rPr lang="zh-CN" altLang="en-US" sz="2400" b="1" smtClean="0">
                <a:latin typeface="宋体" pitchFamily="2" charset="-122"/>
              </a:rPr>
              <a:t>；</a:t>
            </a:r>
            <a:r>
              <a:rPr lang="en-US" altLang="zh-CN" sz="2400" b="1" smtClean="0">
                <a:latin typeface="宋体" pitchFamily="2" charset="-122"/>
              </a:rPr>
              <a:t>INT0</a:t>
            </a:r>
            <a:r>
              <a:rPr lang="zh-CN" altLang="en-US" sz="2400" b="1" smtClean="0">
                <a:latin typeface="宋体" pitchFamily="2" charset="-122"/>
              </a:rPr>
              <a:t>中断入口   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AJMP  </a:t>
            </a:r>
            <a:r>
              <a:rPr lang="en-US" altLang="zh-CN" sz="2400" b="1" smtClean="0">
                <a:solidFill>
                  <a:srgbClr val="FF0066"/>
                </a:solidFill>
                <a:latin typeface="宋体" pitchFamily="2" charset="-122"/>
              </a:rPr>
              <a:t>WBI </a:t>
            </a:r>
            <a:r>
              <a:rPr lang="en-US" altLang="zh-CN" sz="2400" b="1" smtClean="0">
                <a:latin typeface="宋体" pitchFamily="2" charset="-122"/>
              </a:rPr>
              <a:t>         </a:t>
            </a:r>
            <a:r>
              <a:rPr lang="zh-CN" altLang="en-US" sz="2400" b="1" smtClean="0">
                <a:latin typeface="宋体" pitchFamily="2" charset="-122"/>
              </a:rPr>
              <a:t>； 转中断服务程序   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ORG   0030H        </a:t>
            </a:r>
            <a:r>
              <a:rPr lang="zh-CN" altLang="en-US" sz="2400" b="1" smtClean="0">
                <a:latin typeface="宋体" pitchFamily="2" charset="-122"/>
              </a:rPr>
              <a:t>；主程序   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</a:t>
            </a:r>
            <a:r>
              <a:rPr lang="en-US" altLang="zh-CN" sz="2400" b="1" smtClean="0">
                <a:solidFill>
                  <a:schemeClr val="tx2"/>
                </a:solidFill>
                <a:latin typeface="宋体" pitchFamily="2" charset="-122"/>
              </a:rPr>
              <a:t>MAIN:</a:t>
            </a:r>
            <a:r>
              <a:rPr lang="en-US" altLang="zh-CN" sz="2400" b="1" smtClean="0">
                <a:latin typeface="宋体" pitchFamily="2" charset="-122"/>
              </a:rPr>
              <a:t>  MOV   P1</a:t>
            </a:r>
            <a:r>
              <a:rPr lang="zh-CN" altLang="en-US" sz="2400" b="1" smtClean="0">
                <a:latin typeface="宋体" pitchFamily="2" charset="-122"/>
              </a:rPr>
              <a:t>，</a:t>
            </a:r>
            <a:r>
              <a:rPr lang="en-US" altLang="zh-CN" sz="2400" b="1" smtClean="0">
                <a:latin typeface="宋体" pitchFamily="2" charset="-122"/>
              </a:rPr>
              <a:t>#0FH    </a:t>
            </a:r>
            <a:r>
              <a:rPr lang="zh-CN" altLang="en-US" sz="2400" b="1" smtClean="0">
                <a:latin typeface="宋体" pitchFamily="2" charset="-122"/>
              </a:rPr>
              <a:t>；高</a:t>
            </a:r>
            <a:r>
              <a:rPr lang="en-US" altLang="zh-CN" sz="2400" b="1" smtClean="0">
                <a:latin typeface="宋体" pitchFamily="2" charset="-122"/>
              </a:rPr>
              <a:t>4</a:t>
            </a:r>
            <a:r>
              <a:rPr lang="zh-CN" altLang="en-US" sz="2400" b="1" smtClean="0">
                <a:latin typeface="宋体" pitchFamily="2" charset="-122"/>
              </a:rPr>
              <a:t>位灯灭，低四位输入先写</a:t>
            </a:r>
            <a:r>
              <a:rPr lang="en-US" altLang="zh-CN" sz="2400" b="1" smtClean="0">
                <a:latin typeface="宋体" pitchFamily="2" charset="-122"/>
              </a:rPr>
              <a:t>1</a:t>
            </a:r>
            <a:endParaRPr lang="en-US" altLang="zh-CN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SETB  IT0          </a:t>
            </a:r>
            <a:r>
              <a:rPr lang="zh-CN" altLang="en-US" sz="2400" b="1" smtClean="0">
                <a:latin typeface="宋体" pitchFamily="2" charset="-122"/>
              </a:rPr>
              <a:t>； 边沿触发中断   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SETB  EX0          </a:t>
            </a:r>
            <a:r>
              <a:rPr lang="zh-CN" altLang="en-US" sz="2400" b="1" smtClean="0">
                <a:latin typeface="宋体" pitchFamily="2" charset="-122"/>
              </a:rPr>
              <a:t>；允许外中断</a:t>
            </a:r>
            <a:r>
              <a:rPr lang="en-US" altLang="zh-CN" sz="2400" b="1" smtClean="0">
                <a:latin typeface="宋体" pitchFamily="2" charset="-122"/>
              </a:rPr>
              <a:t>0</a:t>
            </a:r>
            <a:r>
              <a:rPr lang="zh-CN" altLang="en-US" sz="2400" b="1" smtClean="0">
                <a:latin typeface="宋体" pitchFamily="2" charset="-122"/>
              </a:rPr>
              <a:t>中断   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SETB  EA           </a:t>
            </a:r>
            <a:r>
              <a:rPr lang="zh-CN" altLang="en-US" sz="2400" b="1" smtClean="0">
                <a:latin typeface="宋体" pitchFamily="2" charset="-122"/>
              </a:rPr>
              <a:t>；开中断开关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SJMP  $            </a:t>
            </a:r>
            <a:r>
              <a:rPr lang="zh-CN" altLang="en-US" sz="2400" b="1" smtClean="0">
                <a:latin typeface="宋体" pitchFamily="2" charset="-122"/>
              </a:rPr>
              <a:t>；等待中断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</a:t>
            </a:r>
            <a:r>
              <a:rPr lang="zh-CN" altLang="en-US" sz="2400" b="1" smtClean="0">
                <a:solidFill>
                  <a:srgbClr val="FFCCFF"/>
                </a:solidFill>
                <a:latin typeface="宋体" pitchFamily="2" charset="-122"/>
              </a:rPr>
              <a:t> </a:t>
            </a:r>
            <a:r>
              <a:rPr lang="en-US" altLang="zh-CN" sz="2400" b="1" smtClean="0">
                <a:solidFill>
                  <a:srgbClr val="FF0066"/>
                </a:solidFill>
                <a:latin typeface="宋体" pitchFamily="2" charset="-122"/>
              </a:rPr>
              <a:t>WBI</a:t>
            </a:r>
            <a:r>
              <a:rPr lang="zh-CN" altLang="en-US" sz="2400" b="1" smtClean="0">
                <a:latin typeface="宋体" pitchFamily="2" charset="-122"/>
              </a:rPr>
              <a:t>：  </a:t>
            </a:r>
            <a:r>
              <a:rPr lang="en-US" altLang="zh-CN" sz="2400" b="1" smtClean="0">
                <a:latin typeface="宋体" pitchFamily="2" charset="-122"/>
              </a:rPr>
              <a:t>MOV   P1</a:t>
            </a:r>
            <a:r>
              <a:rPr lang="zh-CN" altLang="en-US" sz="2400" b="1" smtClean="0">
                <a:latin typeface="宋体" pitchFamily="2" charset="-122"/>
              </a:rPr>
              <a:t>，</a:t>
            </a:r>
            <a:r>
              <a:rPr lang="en-US" altLang="zh-CN" sz="2400" b="1" smtClean="0">
                <a:latin typeface="宋体" pitchFamily="2" charset="-122"/>
              </a:rPr>
              <a:t>#0FH     </a:t>
            </a:r>
            <a:r>
              <a:rPr lang="zh-CN" altLang="en-US" sz="2400" b="1" smtClean="0">
                <a:latin typeface="宋体" pitchFamily="2" charset="-122"/>
              </a:rPr>
              <a:t>；</a:t>
            </a:r>
            <a:r>
              <a:rPr lang="en-US" altLang="zh-CN" sz="2400" b="1" smtClean="0">
                <a:latin typeface="宋体" pitchFamily="2" charset="-122"/>
              </a:rPr>
              <a:t>P1</a:t>
            </a:r>
            <a:r>
              <a:rPr lang="zh-CN" altLang="en-US" sz="2400" b="1" smtClean="0">
                <a:latin typeface="宋体" pitchFamily="2" charset="-122"/>
              </a:rPr>
              <a:t>先写入</a:t>
            </a:r>
            <a:r>
              <a:rPr lang="zh-CN" altLang="en-US" sz="2400" b="1" smtClean="0"/>
              <a:t>“</a:t>
            </a:r>
            <a:r>
              <a:rPr lang="en-US" altLang="zh-CN" sz="2400" b="1" smtClean="0">
                <a:latin typeface="宋体" pitchFamily="2" charset="-122"/>
              </a:rPr>
              <a:t>1</a:t>
            </a:r>
            <a:r>
              <a:rPr lang="en-US" altLang="zh-CN" sz="2400" b="1" smtClean="0"/>
              <a:t>”</a:t>
            </a:r>
            <a:r>
              <a:rPr lang="zh-CN" altLang="en-US" sz="2400" b="1" smtClean="0">
                <a:latin typeface="宋体" pitchFamily="2" charset="-122"/>
              </a:rPr>
              <a:t>且灯灭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MOV   A</a:t>
            </a:r>
            <a:r>
              <a:rPr lang="zh-CN" altLang="en-US" sz="2400" b="1" smtClean="0">
                <a:latin typeface="宋体" pitchFamily="2" charset="-122"/>
              </a:rPr>
              <a:t>，</a:t>
            </a:r>
            <a:r>
              <a:rPr lang="en-US" altLang="zh-CN" sz="2400" b="1" smtClean="0">
                <a:latin typeface="宋体" pitchFamily="2" charset="-122"/>
              </a:rPr>
              <a:t>P1        </a:t>
            </a:r>
            <a:r>
              <a:rPr lang="zh-CN" altLang="en-US" sz="2400" b="1" smtClean="0">
                <a:latin typeface="宋体" pitchFamily="2" charset="-122"/>
              </a:rPr>
              <a:t>；输入开关状态换到高</a:t>
            </a:r>
            <a:r>
              <a:rPr lang="en-US" altLang="zh-CN" sz="2400" b="1" smtClean="0">
                <a:latin typeface="宋体" pitchFamily="2" charset="-122"/>
              </a:rPr>
              <a:t>4</a:t>
            </a:r>
            <a:r>
              <a:rPr lang="zh-CN" altLang="en-US" sz="2400" b="1" smtClean="0">
                <a:latin typeface="宋体" pitchFamily="2" charset="-122"/>
              </a:rPr>
              <a:t>位   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SWAP  A             </a:t>
            </a:r>
            <a:r>
              <a:rPr lang="zh-CN" altLang="en-US" sz="2400" b="1" smtClean="0">
                <a:latin typeface="宋体" pitchFamily="2" charset="-122"/>
              </a:rPr>
              <a:t>；低</a:t>
            </a:r>
            <a:r>
              <a:rPr lang="en-US" altLang="zh-CN" sz="2400" b="1" smtClean="0">
                <a:latin typeface="宋体" pitchFamily="2" charset="-122"/>
              </a:rPr>
              <a:t>4</a:t>
            </a:r>
            <a:r>
              <a:rPr lang="zh-CN" altLang="en-US" sz="2400" b="1" smtClean="0">
                <a:latin typeface="宋体" pitchFamily="2" charset="-122"/>
              </a:rPr>
              <a:t>位开关状态电平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MOV   P1</a:t>
            </a:r>
            <a:r>
              <a:rPr lang="zh-CN" altLang="en-US" sz="2400" b="1" smtClean="0">
                <a:latin typeface="宋体" pitchFamily="2" charset="-122"/>
              </a:rPr>
              <a:t>，</a:t>
            </a:r>
            <a:r>
              <a:rPr lang="en-US" altLang="zh-CN" sz="2400" b="1" smtClean="0">
                <a:latin typeface="宋体" pitchFamily="2" charset="-122"/>
              </a:rPr>
              <a:t>A        </a:t>
            </a:r>
            <a:r>
              <a:rPr lang="zh-CN" altLang="en-US" sz="2400" b="1" smtClean="0">
                <a:latin typeface="宋体" pitchFamily="2" charset="-122"/>
              </a:rPr>
              <a:t>；输出到</a:t>
            </a:r>
            <a:r>
              <a:rPr lang="en-US" altLang="zh-CN" sz="2400" b="1" smtClean="0">
                <a:latin typeface="宋体" pitchFamily="2" charset="-122"/>
              </a:rPr>
              <a:t>P1</a:t>
            </a:r>
            <a:r>
              <a:rPr lang="zh-CN" altLang="en-US" sz="2400" b="1" smtClean="0">
                <a:latin typeface="宋体" pitchFamily="2" charset="-122"/>
              </a:rPr>
              <a:t>高</a:t>
            </a:r>
            <a:r>
              <a:rPr lang="en-US" altLang="zh-CN" sz="2400" b="1" smtClean="0">
                <a:latin typeface="宋体" pitchFamily="2" charset="-122"/>
              </a:rPr>
              <a:t>4</a:t>
            </a:r>
            <a:r>
              <a:rPr lang="zh-CN" altLang="en-US" sz="2400" b="1" smtClean="0">
                <a:latin typeface="宋体" pitchFamily="2" charset="-122"/>
              </a:rPr>
              <a:t>位   </a:t>
            </a:r>
            <a:endParaRPr lang="zh-CN" altLang="en-US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宋体" pitchFamily="2" charset="-122"/>
              </a:rPr>
              <a:t>          </a:t>
            </a:r>
            <a:r>
              <a:rPr lang="en-US" altLang="zh-CN" sz="2400" b="1" smtClean="0">
                <a:latin typeface="宋体" pitchFamily="2" charset="-122"/>
              </a:rPr>
              <a:t>RETI   </a:t>
            </a:r>
            <a:endParaRPr lang="en-US" altLang="zh-CN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宋体" pitchFamily="2" charset="-122"/>
              </a:rPr>
              <a:t>          END   </a:t>
            </a:r>
            <a:endParaRPr lang="en-US" altLang="zh-CN" sz="2400" b="1" smtClean="0">
              <a:latin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400" b="1" smtClean="0">
              <a:latin typeface="宋体" pitchFamily="2" charset="-122"/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379730" y="3971608"/>
            <a:ext cx="971550" cy="1784350"/>
            <a:chOff x="544" y="2523"/>
            <a:chExt cx="612" cy="1124"/>
          </a:xfrm>
        </p:grpSpPr>
        <p:sp>
          <p:nvSpPr>
            <p:cNvPr id="23556" name="AutoShape 4"/>
            <p:cNvSpPr/>
            <p:nvPr/>
          </p:nvSpPr>
          <p:spPr bwMode="auto">
            <a:xfrm>
              <a:off x="884" y="2523"/>
              <a:ext cx="272" cy="1089"/>
            </a:xfrm>
            <a:prstGeom prst="leftBrace">
              <a:avLst>
                <a:gd name="adj1" fmla="val 33364"/>
                <a:gd name="adj2" fmla="val 46741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23557" name="Text Box 5"/>
            <p:cNvSpPr txBox="1">
              <a:spLocks noChangeArrowheads="1"/>
            </p:cNvSpPr>
            <p:nvPr/>
          </p:nvSpPr>
          <p:spPr bwMode="auto">
            <a:xfrm>
              <a:off x="544" y="2659"/>
              <a:ext cx="340" cy="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中断服务</a:t>
              </a:r>
              <a:endParaRPr kumimoji="1" lang="zh-CN" altLang="en-US" sz="2400" b="1">
                <a:latin typeface="Times New Roman" pitchFamily="18" charset="0"/>
              </a:endParaRPr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30"/>
    </mc:Choice>
    <mc:Fallback>
      <p:transition spd="slow" advTm="130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577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304800"/>
            <a:ext cx="8458200" cy="31242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800" b="1" smtClean="0"/>
              <a:t>           </a:t>
            </a:r>
            <a:r>
              <a:rPr lang="zh-CN" altLang="en-US" b="1" smtClean="0"/>
              <a:t>此例的执行现象是，每重置一次四个开关的开、合状态，四个发光二极管维持原来的亮、灭 状态，仅当来回拔动消抖电路开关后，产生了中断，发光二极管才反映新置的开关状态。</a:t>
            </a:r>
            <a:endParaRPr lang="zh-CN" altLang="en-US" b="1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zh-CN" altLang="en-US" b="1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b="1" smtClean="0"/>
              <a:t>        </a:t>
            </a:r>
            <a:endParaRPr lang="zh-CN" altLang="en-US" b="1" smtClean="0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609600" y="3429000"/>
            <a:ext cx="853440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200" b="1">
                <a:latin typeface="Times New Roman" pitchFamily="18" charset="0"/>
              </a:rPr>
              <a:t>例</a:t>
            </a:r>
            <a:r>
              <a:rPr kumimoji="1" lang="en-US" altLang="zh-CN" sz="3200" b="1">
                <a:latin typeface="Times New Roman" pitchFamily="18" charset="0"/>
              </a:rPr>
              <a:t>2.  89C51</a:t>
            </a:r>
            <a:r>
              <a:rPr kumimoji="1" lang="zh-CN" altLang="en-US" sz="3200" b="1">
                <a:latin typeface="Times New Roman" pitchFamily="18" charset="0"/>
              </a:rPr>
              <a:t>的</a:t>
            </a:r>
            <a:r>
              <a:rPr kumimoji="1" lang="en-US" altLang="zh-CN" sz="3200" b="1">
                <a:latin typeface="Times New Roman" pitchFamily="18" charset="0"/>
              </a:rPr>
              <a:t>P1</a:t>
            </a:r>
            <a:r>
              <a:rPr kumimoji="1" lang="zh-CN" altLang="en-US" sz="3200" b="1">
                <a:latin typeface="Times New Roman" pitchFamily="18" charset="0"/>
              </a:rPr>
              <a:t>口接一个共阴极的数码管，利用消抖开关产生中断请求信号，每来回拔动一 次开关，产生一次中断，用数码管显示中断的次数</a:t>
            </a:r>
            <a:r>
              <a:rPr kumimoji="1" lang="en-US" altLang="zh-CN" sz="3200" b="1">
                <a:latin typeface="Times New Roman" pitchFamily="18" charset="0"/>
              </a:rPr>
              <a:t>(</a:t>
            </a:r>
            <a:r>
              <a:rPr kumimoji="1" lang="zh-CN" altLang="en-US" sz="3200" b="1">
                <a:latin typeface="Times New Roman" pitchFamily="18" charset="0"/>
              </a:rPr>
              <a:t>最多不超过</a:t>
            </a:r>
            <a:r>
              <a:rPr kumimoji="1" lang="en-US" altLang="zh-CN" sz="3200" b="1">
                <a:latin typeface="Times New Roman" pitchFamily="18" charset="0"/>
              </a:rPr>
              <a:t>15</a:t>
            </a:r>
            <a:r>
              <a:rPr kumimoji="1" lang="zh-CN" altLang="en-US" sz="3200" b="1">
                <a:latin typeface="Times New Roman" pitchFamily="18" charset="0"/>
              </a:rPr>
              <a:t>次</a:t>
            </a:r>
            <a:r>
              <a:rPr kumimoji="1" lang="en-US" altLang="zh-CN" sz="3200" b="1">
                <a:latin typeface="Times New Roman" pitchFamily="18" charset="0"/>
              </a:rPr>
              <a:t>)</a:t>
            </a:r>
            <a:r>
              <a:rPr kumimoji="1" lang="zh-CN" altLang="en-US" sz="3200" b="1">
                <a:latin typeface="Times New Roman" pitchFamily="18" charset="0"/>
              </a:rPr>
              <a:t>。 图见</a:t>
            </a:r>
            <a:r>
              <a:rPr kumimoji="1" lang="en-US" altLang="zh-CN" sz="3200" b="1">
                <a:latin typeface="Times New Roman" pitchFamily="18" charset="0"/>
              </a:rPr>
              <a:t>6-4</a:t>
            </a:r>
            <a:endParaRPr kumimoji="1" lang="zh-CN" altLang="en-US" sz="3200" b="1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08"/>
    </mc:Choice>
    <mc:Fallback>
      <p:transition spd="slow" advTm="38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042988" y="242888"/>
          <a:ext cx="64262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Visio" r:id="rId1" imgW="2578100" imgH="2755900" progId="Visio.Drawing.11">
                  <p:embed/>
                </p:oleObj>
              </mc:Choice>
              <mc:Fallback>
                <p:oleObj name="Visio" r:id="rId1" imgW="2578100" imgH="27559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42888"/>
                        <a:ext cx="64262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5219700" y="36718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chemeClr val="bg2"/>
                </a:solidFill>
                <a:latin typeface="Times New Roman" pitchFamily="18" charset="0"/>
              </a:rPr>
              <a:t>×</a:t>
            </a:r>
            <a:endParaRPr kumimoji="1" lang="en-US" altLang="zh-CN" b="1">
              <a:solidFill>
                <a:schemeClr val="bg2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14"/>
    </mc:Choice>
    <mc:Fallback>
      <p:transition spd="slow" advTm="45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-152400"/>
            <a:ext cx="42116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80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ORG   0000H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AJMP  MAIN   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ORG   0013H 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AJMP  </a:t>
            </a:r>
            <a:r>
              <a:rPr lang="en-US" altLang="zh-CN" sz="2800" b="1">
                <a:solidFill>
                  <a:srgbClr val="D80633"/>
                </a:solidFill>
                <a:latin typeface="宋体" pitchFamily="2" charset="-122"/>
              </a:rPr>
              <a:t>INTV1</a:t>
            </a:r>
            <a:r>
              <a:rPr lang="en-US" altLang="zh-CN" sz="2800" b="1">
                <a:latin typeface="宋体" pitchFamily="2" charset="-122"/>
              </a:rPr>
              <a:t>          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ORG   0030H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MAIN</a:t>
            </a:r>
            <a:r>
              <a:rPr lang="zh-CN" altLang="en-US" sz="2800" b="1">
                <a:latin typeface="宋体" pitchFamily="2" charset="-122"/>
              </a:rPr>
              <a:t>：</a:t>
            </a:r>
            <a:r>
              <a:rPr lang="en-US" altLang="zh-CN" sz="2800" b="1">
                <a:latin typeface="宋体" pitchFamily="2" charset="-122"/>
              </a:rPr>
              <a:t>SETB  IT1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SETB EX1 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SETB  EA 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MOV   R0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#0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MOV   P1,#3FH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   </a:t>
            </a:r>
            <a:r>
              <a:rPr lang="en-US" altLang="zh-CN" sz="2800" b="1">
                <a:latin typeface="宋体" pitchFamily="2" charset="-122"/>
              </a:rPr>
              <a:t>MOV  DPTR,#TAB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AGA:SJMP $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800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4076700" y="185738"/>
            <a:ext cx="460851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 </a:t>
            </a:r>
            <a:endParaRPr lang="zh-CN" altLang="en-US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rgbClr val="D80633"/>
                </a:solidFill>
                <a:latin typeface="宋体" pitchFamily="2" charset="-122"/>
              </a:rPr>
              <a:t>INTV1</a:t>
            </a:r>
            <a:r>
              <a:rPr lang="zh-CN" altLang="en-US" sz="2400" b="1">
                <a:latin typeface="宋体" pitchFamily="2" charset="-122"/>
              </a:rPr>
              <a:t>：</a:t>
            </a:r>
            <a:r>
              <a:rPr lang="en-US" altLang="zh-CN" sz="2400" b="1">
                <a:latin typeface="宋体" pitchFamily="2" charset="-122"/>
              </a:rPr>
              <a:t>INC   R0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 MOV   A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R0  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 MOVC  A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@A+DPTR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 </a:t>
            </a:r>
            <a:r>
              <a:rPr lang="en-US" altLang="zh-CN" sz="2400" b="1"/>
              <a:t>MOV   P1</a:t>
            </a:r>
            <a:r>
              <a:rPr lang="zh-CN" altLang="en-US" sz="2400" b="1"/>
              <a:t>， </a:t>
            </a:r>
            <a:r>
              <a:rPr lang="en-US" altLang="zh-CN" sz="2400" b="1"/>
              <a:t>A</a:t>
            </a:r>
            <a:endParaRPr lang="en-US" altLang="zh-CN" sz="2400" b="1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/>
              <a:t>            </a:t>
            </a:r>
            <a:r>
              <a:rPr lang="en-US" altLang="zh-CN" sz="2400" b="1">
                <a:solidFill>
                  <a:srgbClr val="FF0066"/>
                </a:solidFill>
              </a:rPr>
              <a:t>CJNE  R0</a:t>
            </a:r>
            <a:r>
              <a:rPr lang="zh-CN" altLang="en-US" sz="2400" b="1">
                <a:solidFill>
                  <a:srgbClr val="FF0066"/>
                </a:solidFill>
              </a:rPr>
              <a:t>， </a:t>
            </a:r>
            <a:r>
              <a:rPr lang="en-US" altLang="zh-CN" sz="2400" b="1">
                <a:solidFill>
                  <a:srgbClr val="FF0066"/>
                </a:solidFill>
              </a:rPr>
              <a:t>#0FH</a:t>
            </a:r>
            <a:r>
              <a:rPr lang="zh-CN" altLang="en-US" sz="2400" b="1"/>
              <a:t>， </a:t>
            </a:r>
            <a:r>
              <a:rPr lang="en-US" altLang="zh-CN" sz="2400" b="1"/>
              <a:t>RE</a:t>
            </a:r>
            <a:endParaRPr lang="en-US" altLang="zh-CN" sz="2400" b="1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/>
              <a:t>            CLR   EA</a:t>
            </a:r>
            <a:endParaRPr lang="en-US" altLang="zh-CN" sz="2400" b="1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RE:  RETI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TAB:  DB  3FH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06H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5BH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/>
              <a:t>…</a:t>
            </a:r>
            <a:r>
              <a:rPr lang="en-US" altLang="zh-CN" sz="2400" b="1">
                <a:latin typeface="宋体" pitchFamily="2" charset="-122"/>
              </a:rPr>
              <a:t>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				   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4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40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40386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400550" y="4518025"/>
            <a:ext cx="4635500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610D8"/>
                </a:solidFill>
                <a:latin typeface="Times New Roman" pitchFamily="18" charset="0"/>
              </a:rPr>
              <a:t>方法</a:t>
            </a:r>
            <a:r>
              <a:rPr kumimoji="1" lang="en-US" altLang="zh-CN" sz="2400" b="1">
                <a:solidFill>
                  <a:srgbClr val="0610D8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610D8"/>
                </a:solidFill>
                <a:latin typeface="Times New Roman" pitchFamily="18" charset="0"/>
              </a:rPr>
              <a:t>：</a:t>
            </a: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R0=0FH?</a:t>
            </a:r>
            <a:r>
              <a:rPr kumimoji="1" lang="zh-CN" altLang="en-US" sz="2400">
                <a:solidFill>
                  <a:srgbClr val="FF0066"/>
                </a:solidFill>
                <a:latin typeface="Times New Roman" pitchFamily="18" charset="0"/>
              </a:rPr>
              <a:t>在中断服务程序中。（编程简洁清晰）</a:t>
            </a:r>
            <a:endParaRPr kumimoji="1" lang="en-US" altLang="zh-CN" sz="2400">
              <a:solidFill>
                <a:srgbClr val="FF0066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FF0066"/>
                </a:solidFill>
                <a:latin typeface="Times New Roman" pitchFamily="18" charset="0"/>
              </a:rPr>
              <a:t>原因：中断返回明确在</a:t>
            </a: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AGA</a:t>
            </a:r>
            <a:endParaRPr kumimoji="1" lang="zh-CN" altLang="en-US" sz="2400">
              <a:solidFill>
                <a:srgbClr val="FF0066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14"/>
    </mc:Choice>
    <mc:Fallback>
      <p:transition spd="slow" advTm="15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188913"/>
            <a:ext cx="4038600" cy="651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ORG   0000H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AJMP  MAIN  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ORG   0013H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AJMP  </a:t>
            </a:r>
            <a:r>
              <a:rPr lang="en-US" altLang="zh-CN" sz="2400" b="1">
                <a:solidFill>
                  <a:srgbClr val="D80633"/>
                </a:solidFill>
                <a:latin typeface="宋体" pitchFamily="2" charset="-122"/>
              </a:rPr>
              <a:t>INTV1</a:t>
            </a:r>
            <a:r>
              <a:rPr lang="en-US" altLang="zh-CN" sz="2400" b="1">
                <a:latin typeface="宋体" pitchFamily="2" charset="-122"/>
              </a:rPr>
              <a:t>         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ORG   0030H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MAIN</a:t>
            </a:r>
            <a:r>
              <a:rPr lang="zh-CN" altLang="en-US" sz="2400" b="1">
                <a:latin typeface="宋体" pitchFamily="2" charset="-122"/>
              </a:rPr>
              <a:t>：</a:t>
            </a:r>
            <a:r>
              <a:rPr lang="en-US" altLang="zh-CN" sz="2400" b="1">
                <a:latin typeface="宋体" pitchFamily="2" charset="-122"/>
              </a:rPr>
              <a:t>SETB  IT1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SETB EX1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SETB  EA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MOV   R0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#0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MOV   A,#3FH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AL1</a:t>
            </a:r>
            <a:r>
              <a:rPr lang="zh-CN" altLang="en-US" sz="2400" b="1">
                <a:latin typeface="宋体" pitchFamily="2" charset="-122"/>
              </a:rPr>
              <a:t>：</a:t>
            </a:r>
            <a:r>
              <a:rPr lang="en-US" altLang="zh-CN" sz="2400" b="1">
                <a:latin typeface="宋体" pitchFamily="2" charset="-122"/>
              </a:rPr>
              <a:t>MOV   P1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A       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AL2</a:t>
            </a:r>
            <a:r>
              <a:rPr lang="zh-CN" altLang="en-US" sz="2400" b="1">
                <a:latin typeface="宋体" pitchFamily="2" charset="-122"/>
              </a:rPr>
              <a:t>：</a:t>
            </a:r>
            <a:r>
              <a:rPr lang="en-US" altLang="zh-CN" sz="2400" b="1">
                <a:solidFill>
                  <a:srgbClr val="FF0066"/>
                </a:solidFill>
                <a:latin typeface="宋体" pitchFamily="2" charset="-122"/>
              </a:rPr>
              <a:t>CJNE  R0</a:t>
            </a:r>
            <a:r>
              <a:rPr lang="zh-CN" altLang="en-US" sz="2400" b="1">
                <a:solidFill>
                  <a:srgbClr val="FF0066"/>
                </a:solidFill>
                <a:latin typeface="宋体" pitchFamily="2" charset="-122"/>
              </a:rPr>
              <a:t>，</a:t>
            </a:r>
            <a:r>
              <a:rPr lang="en-US" altLang="zh-CN" sz="2400" b="1">
                <a:solidFill>
                  <a:srgbClr val="FF0066"/>
                </a:solidFill>
                <a:latin typeface="宋体" pitchFamily="2" charset="-122"/>
              </a:rPr>
              <a:t>#0FH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AL1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MOV   R7</a:t>
            </a:r>
            <a:r>
              <a:rPr lang="zh-CN" altLang="en-US" sz="2400" b="1">
                <a:latin typeface="宋体" pitchFamily="2" charset="-122"/>
              </a:rPr>
              <a:t>，</a:t>
            </a:r>
            <a:r>
              <a:rPr lang="en-US" altLang="zh-CN" sz="2400" b="1">
                <a:latin typeface="宋体" pitchFamily="2" charset="-122"/>
              </a:rPr>
              <a:t>#0FFH      </a:t>
            </a:r>
            <a:endParaRPr lang="en-US" altLang="zh-CN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宋体" pitchFamily="2" charset="-122"/>
              </a:rPr>
              <a:t>     DJNZ  R7</a:t>
            </a:r>
            <a:r>
              <a:rPr lang="zh-CN" altLang="en-US" sz="2400" b="1">
                <a:latin typeface="宋体" pitchFamily="2" charset="-122"/>
              </a:rPr>
              <a:t>，＄</a:t>
            </a:r>
            <a:endParaRPr lang="zh-CN" altLang="en-US" sz="24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/>
              <a:t>         MOV   P1</a:t>
            </a:r>
            <a:r>
              <a:rPr lang="zh-CN" altLang="en-US" sz="2400" b="1"/>
              <a:t>，</a:t>
            </a:r>
            <a:r>
              <a:rPr lang="en-US" altLang="zh-CN" sz="2400" b="1"/>
              <a:t>#0</a:t>
            </a:r>
            <a:endParaRPr lang="en-US" altLang="zh-CN" sz="2400" b="1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4419600" y="28575"/>
            <a:ext cx="4473575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CLR  EA             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SJMP  </a:t>
            </a:r>
            <a:r>
              <a:rPr lang="zh-CN" altLang="en-US" sz="2200" b="1">
                <a:latin typeface="宋体" pitchFamily="2" charset="-122"/>
              </a:rPr>
              <a:t>＄       </a:t>
            </a:r>
            <a:endParaRPr lang="zh-CN" altLang="en-US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solidFill>
                  <a:srgbClr val="D80633"/>
                </a:solidFill>
                <a:latin typeface="宋体" pitchFamily="2" charset="-122"/>
              </a:rPr>
              <a:t>INTV1</a:t>
            </a:r>
            <a:r>
              <a:rPr lang="zh-CN" altLang="en-US" sz="2200" b="1">
                <a:latin typeface="宋体" pitchFamily="2" charset="-122"/>
              </a:rPr>
              <a:t>：</a:t>
            </a:r>
            <a:r>
              <a:rPr lang="en-US" altLang="zh-CN" sz="2200" b="1">
                <a:latin typeface="宋体" pitchFamily="2" charset="-122"/>
              </a:rPr>
              <a:t>INC   R0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MOV   A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R0  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MOV  DPTR</a:t>
            </a:r>
            <a:r>
              <a:rPr lang="zh-CN" altLang="en-US" sz="2200" b="1">
                <a:latin typeface="宋体" pitchFamily="2" charset="-122"/>
              </a:rPr>
              <a:t>，＃</a:t>
            </a:r>
            <a:r>
              <a:rPr lang="en-US" altLang="zh-CN" sz="2200" b="1">
                <a:latin typeface="宋体" pitchFamily="2" charset="-122"/>
              </a:rPr>
              <a:t>TAB 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 MOVC  A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@A+DPTR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POP   DPH  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POP   DPL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MOV   DPTR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#AL1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PUSH  DPL  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PUSH  DPH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      RETI  </a:t>
            </a:r>
            <a:r>
              <a:rPr lang="zh-CN" altLang="en-US" sz="2200" b="1">
                <a:latin typeface="宋体" pitchFamily="2" charset="-122"/>
              </a:rPr>
              <a:t>；</a:t>
            </a:r>
            <a:r>
              <a:rPr lang="en-US" altLang="zh-CN" sz="2200" b="1">
                <a:latin typeface="宋体" pitchFamily="2" charset="-122"/>
              </a:rPr>
              <a:t>AL1</a:t>
            </a:r>
            <a:r>
              <a:rPr lang="zh-CN" altLang="en-US" sz="2200" b="1">
                <a:latin typeface="宋体" pitchFamily="2" charset="-122"/>
              </a:rPr>
              <a:t>地址→</a:t>
            </a:r>
            <a:r>
              <a:rPr lang="en-US" altLang="zh-CN" sz="2200" b="1">
                <a:latin typeface="宋体" pitchFamily="2" charset="-122"/>
              </a:rPr>
              <a:t>PC</a:t>
            </a:r>
            <a:r>
              <a:rPr lang="zh-CN" altLang="en-US" sz="2200" b="1">
                <a:latin typeface="宋体" pitchFamily="2" charset="-122"/>
              </a:rPr>
              <a:t>，</a:t>
            </a:r>
            <a:endParaRPr lang="zh-CN" altLang="en-US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b="1">
                <a:latin typeface="宋体" pitchFamily="2" charset="-122"/>
              </a:rPr>
              <a:t>               返主程序</a:t>
            </a:r>
            <a:r>
              <a:rPr lang="en-US" altLang="zh-CN" sz="2200" b="1">
                <a:latin typeface="宋体" pitchFamily="2" charset="-122"/>
              </a:rPr>
              <a:t>AL1             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TAB:  DB  3FH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06H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>
                <a:latin typeface="宋体" pitchFamily="2" charset="-122"/>
              </a:rPr>
              <a:t>5BH</a:t>
            </a:r>
            <a:r>
              <a:rPr lang="zh-CN" altLang="en-US" sz="2200" b="1">
                <a:latin typeface="宋体" pitchFamily="2" charset="-122"/>
              </a:rPr>
              <a:t>，</a:t>
            </a:r>
            <a:r>
              <a:rPr lang="en-US" altLang="zh-CN" sz="2200" b="1"/>
              <a:t>…</a:t>
            </a:r>
            <a:r>
              <a:rPr lang="en-US" altLang="zh-CN" sz="2200" b="1">
                <a:latin typeface="宋体" pitchFamily="2" charset="-122"/>
              </a:rPr>
              <a:t>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b="1">
                <a:latin typeface="宋体" pitchFamily="2" charset="-122"/>
              </a:rPr>
              <a:t>				    </a:t>
            </a: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2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2200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0386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4284663" y="5511800"/>
            <a:ext cx="460851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0610D8"/>
                </a:solidFill>
                <a:latin typeface="Times New Roman" pitchFamily="18" charset="0"/>
              </a:rPr>
              <a:t>方法</a:t>
            </a:r>
            <a:r>
              <a:rPr kumimoji="1" lang="en-US" altLang="zh-CN" sz="2400" b="1">
                <a:solidFill>
                  <a:srgbClr val="0610D8"/>
                </a:solidFill>
                <a:latin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610D8"/>
                </a:solidFill>
                <a:latin typeface="Times New Roman" pitchFamily="18" charset="0"/>
              </a:rPr>
              <a:t>：</a:t>
            </a: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R0=0FH</a:t>
            </a:r>
            <a:r>
              <a:rPr kumimoji="1" lang="zh-CN" altLang="en-US" sz="2400">
                <a:solidFill>
                  <a:srgbClr val="FF0066"/>
                </a:solidFill>
                <a:latin typeface="Times New Roman" pitchFamily="18" charset="0"/>
              </a:rPr>
              <a:t>？在主程序中。（编程复杂）原因：中断返回不明确（</a:t>
            </a: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AL1/AL2?</a:t>
            </a:r>
            <a:r>
              <a:rPr kumimoji="1" lang="zh-CN" altLang="en-US" sz="2400">
                <a:solidFill>
                  <a:srgbClr val="FF0066"/>
                </a:solidFill>
                <a:latin typeface="Times New Roman" pitchFamily="18" charset="0"/>
              </a:rPr>
              <a:t>）</a:t>
            </a:r>
            <a:endParaRPr kumimoji="1" lang="zh-CN" altLang="en-US" sz="2400">
              <a:solidFill>
                <a:srgbClr val="FF0066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73"/>
    </mc:Choice>
    <mc:Fallback>
      <p:transition spd="slow" advTm="42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2276475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【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补充例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3】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下图为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个故障源显示电路，当系统无故障时，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个故障源输入端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X1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～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全为低电平，对应的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个显示灯全灭；当某部分出现故障时，其对应的输入端由低电平变为高电平，从而引起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MCS-51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单片机中断，中断服务程序的任务是判定故障，并点亮对应的发光二极管。其中，发光二极管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LED1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～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对应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个输入端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X1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～</a:t>
            </a:r>
            <a:r>
              <a:rPr lang="en-US" altLang="zh-CN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X3</a:t>
            </a:r>
            <a:r>
              <a:rPr lang="zh-CN" altLang="en-US" sz="240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。</a:t>
            </a:r>
            <a:endParaRPr lang="zh-CN" altLang="en-US" sz="240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7"/>
          <a:stretch>
            <a:fillRect/>
          </a:stretch>
        </p:blipFill>
        <p:spPr bwMode="auto">
          <a:xfrm>
            <a:off x="250825" y="2349500"/>
            <a:ext cx="864235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22"/>
                  </a:outerShdw>
                </a:effectLst>
              </a14:hiddenEffects>
            </a:ext>
          </a:extLst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2124075" y="6400800"/>
            <a:ext cx="592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/>
              <a:t>例</a:t>
            </a:r>
            <a:r>
              <a:rPr lang="en-US" altLang="zh-CN"/>
              <a:t>3</a:t>
            </a:r>
            <a:r>
              <a:rPr lang="zh-CN" altLang="en-US"/>
              <a:t>图：多个外部中断源的处理</a:t>
            </a:r>
            <a:r>
              <a:rPr lang="en-US" altLang="zh-CN"/>
              <a:t>(</a:t>
            </a:r>
            <a:r>
              <a:rPr lang="zh-CN" altLang="en-US"/>
              <a:t>结合查询）</a:t>
            </a:r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91"/>
    </mc:Choice>
    <mc:Fallback>
      <p:transition spd="slow" advTm="98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0"/>
            <a:ext cx="8964612" cy="6858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 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主程序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：</a:t>
            </a:r>
            <a:endParaRPr lang="zh-CN" alt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ORG  0000H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AJMP  MAIN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ORG  0003H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AJMP  SERVE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MAIN:	ORL  P1 , #0FFH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；灯全灭，准备读入</a:t>
            </a:r>
            <a:endParaRPr lang="zh-CN" alt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SETB IT0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；选择边沿触发方式</a:t>
            </a:r>
            <a:endParaRPr lang="zh-CN" alt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SETB EX0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；允许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INT0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中断</a:t>
            </a:r>
            <a:endParaRPr lang="zh-CN" alt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SETB EA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CPU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开中断</a:t>
            </a:r>
            <a:endParaRPr lang="zh-CN" alt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AJMP $	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；等待中断</a:t>
            </a:r>
            <a:endParaRPr lang="zh-CN" alt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中断服务程序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：</a:t>
            </a:r>
            <a:endParaRPr lang="zh-CN" alt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SERVE:  JNB P1. 0 , L1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；若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X1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无故障，跳到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L1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 CLR P1. 3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；点亮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LED1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L1:	JNB P1. 1 , L2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；若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X2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无故障，跳到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L2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CLR P1. 4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；点亮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LED2 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L2:	JNB P1. 2 , L3	 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；若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X3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无故障，跳到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L3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		CLR P1. 5	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；点亮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LED3 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L3:	RETI</a:t>
            </a: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 eaLnBrk="1" hangingPunct="1">
              <a:buFont typeface="Wingdings" panose="05000000000000000000" pitchFamily="2" charset="2"/>
              <a:buNone/>
              <a:defRPr/>
            </a:pPr>
            <a:endParaRPr lang="zh-CN" alt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88"/>
    </mc:Choice>
    <mc:Fallback>
      <p:transition spd="slow" advTm="97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6.4 </a:t>
            </a:r>
            <a:r>
              <a:rPr lang="zh-CN" altLang="en-US" b="1" smtClean="0"/>
              <a:t>外部设备中断的接入（略）</a:t>
            </a:r>
            <a:endParaRPr lang="zh-CN" altLang="en-US" b="1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0975" y="1916113"/>
            <a:ext cx="91440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smtClean="0"/>
              <a:t>           </a:t>
            </a:r>
            <a:r>
              <a:rPr lang="zh-CN" altLang="en-US" b="1" smtClean="0"/>
              <a:t>在前面的示例中，中断信号是按键动作模拟产生的，如果是某事件或某设备产生，将该事件或该设备转变成低电平或脉冲下降沿引入</a:t>
            </a:r>
            <a:r>
              <a:rPr lang="en-US" altLang="zh-CN" b="1" smtClean="0"/>
              <a:t>INT</a:t>
            </a:r>
            <a:r>
              <a:rPr lang="zh-CN" altLang="en-US" b="1" smtClean="0"/>
              <a:t>中断请求端即可，图</a:t>
            </a:r>
            <a:r>
              <a:rPr lang="en-US" altLang="zh-CN" b="1" smtClean="0"/>
              <a:t>6-5</a:t>
            </a:r>
            <a:r>
              <a:rPr lang="zh-CN" altLang="en-US" b="1" smtClean="0"/>
              <a:t>和图</a:t>
            </a:r>
            <a:r>
              <a:rPr lang="en-US" altLang="zh-CN" b="1" smtClean="0"/>
              <a:t>6-6</a:t>
            </a:r>
            <a:r>
              <a:rPr lang="zh-CN" altLang="en-US" b="1" smtClean="0"/>
              <a:t>是采用中断方式输入、输出的接口，图中省去了应答信号。如果外设需要应答信号，可由并行口设定。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98"/>
    </mc:Choice>
    <mc:Fallback>
      <p:transition spd="slow" advTm="24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0"/>
            <a:ext cx="8915400" cy="6381750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endParaRPr lang="zh-CN" altLang="en-US" b="1" smtClean="0"/>
          </a:p>
          <a:p>
            <a:pPr algn="l" eaLnBrk="1" hangingPunct="1">
              <a:lnSpc>
                <a:spcPct val="115000"/>
              </a:lnSpc>
            </a:pPr>
            <a:r>
              <a:rPr lang="zh-CN" altLang="en-US" sz="4000" b="1" smtClean="0">
                <a:solidFill>
                  <a:srgbClr val="002060"/>
                </a:solidFill>
              </a:rPr>
              <a:t>中断基本概念</a:t>
            </a:r>
            <a:endParaRPr lang="en-US" altLang="zh-CN" sz="4000" b="1" smtClean="0">
              <a:solidFill>
                <a:srgbClr val="002060"/>
              </a:solidFill>
            </a:endParaRPr>
          </a:p>
          <a:p>
            <a:pPr algn="l" eaLnBrk="1" hangingPunct="1">
              <a:lnSpc>
                <a:spcPct val="200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中断：</a:t>
            </a:r>
            <a:endParaRPr lang="zh-CN" altLang="en-US" b="1" smtClean="0">
              <a:solidFill>
                <a:srgbClr val="FF0066"/>
              </a:solidFill>
            </a:endParaRPr>
          </a:p>
          <a:p>
            <a:pPr algn="l" eaLnBrk="1" hangingPunct="1">
              <a:lnSpc>
                <a:spcPct val="115000"/>
              </a:lnSpc>
            </a:pPr>
            <a:r>
              <a:rPr lang="en-US" altLang="zh-CN" b="1" smtClean="0"/>
              <a:t>      CPU</a:t>
            </a:r>
            <a:r>
              <a:rPr lang="zh-CN" altLang="en-US" b="1" smtClean="0"/>
              <a:t>暂停正在执行的程序而转去为外设服务</a:t>
            </a:r>
            <a:r>
              <a:rPr lang="en-US" altLang="zh-CN" b="1" smtClean="0"/>
              <a:t>(</a:t>
            </a:r>
            <a:r>
              <a:rPr lang="zh-CN" altLang="en-US" b="1" smtClean="0"/>
              <a:t>或处理紧急事件</a:t>
            </a:r>
            <a:r>
              <a:rPr lang="en-US" altLang="zh-CN" b="1" smtClean="0"/>
              <a:t>)</a:t>
            </a:r>
            <a:r>
              <a:rPr lang="zh-CN" altLang="en-US" b="1" smtClean="0"/>
              <a:t>，处理完毕再回到原程序继续执行的过程。</a:t>
            </a:r>
            <a:endParaRPr lang="zh-CN" altLang="en-US" b="1" smtClean="0"/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中断源：</a:t>
            </a:r>
            <a:endParaRPr lang="zh-CN" altLang="en-US" b="1" smtClean="0">
              <a:solidFill>
                <a:srgbClr val="FF0066"/>
              </a:solidFill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/>
              <a:t>       引起中断的原因</a:t>
            </a:r>
            <a:r>
              <a:rPr lang="en-US" altLang="zh-CN" b="1" smtClean="0"/>
              <a:t>,</a:t>
            </a:r>
            <a:r>
              <a:rPr lang="zh-CN" altLang="en-US" b="1" smtClean="0"/>
              <a:t>中断申请的来源。中断源可以是</a:t>
            </a:r>
            <a:r>
              <a:rPr lang="en-US" altLang="zh-CN" b="1" smtClean="0"/>
              <a:t>I/O</a:t>
            </a:r>
            <a:r>
              <a:rPr lang="zh-CN" altLang="en-US" b="1" smtClean="0"/>
              <a:t>设备、故障、时钟等。</a:t>
            </a:r>
            <a:endParaRPr lang="zh-CN" altLang="en-US" b="1" smtClean="0"/>
          </a:p>
          <a:p>
            <a:pPr algn="l" eaLnBrk="1" hangingPunct="1">
              <a:lnSpc>
                <a:spcPct val="115000"/>
              </a:lnSpc>
            </a:pP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44"/>
    </mc:Choice>
    <mc:Fallback>
      <p:transition spd="slow" advTm="16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075" grpId="0" autoUpdateAnimBg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38"/>
          <p:cNvGrpSpPr/>
          <p:nvPr/>
        </p:nvGrpSpPr>
        <p:grpSpPr bwMode="auto">
          <a:xfrm>
            <a:off x="1630363" y="392113"/>
            <a:ext cx="5761037" cy="2833687"/>
            <a:chOff x="1066" y="300"/>
            <a:chExt cx="3629" cy="1785"/>
          </a:xfrm>
        </p:grpSpPr>
        <p:grpSp>
          <p:nvGrpSpPr>
            <p:cNvPr id="31748" name="Group 35"/>
            <p:cNvGrpSpPr/>
            <p:nvPr/>
          </p:nvGrpSpPr>
          <p:grpSpPr bwMode="auto">
            <a:xfrm>
              <a:off x="1066" y="300"/>
              <a:ext cx="3629" cy="1315"/>
              <a:chOff x="1111" y="527"/>
              <a:chExt cx="3629" cy="1315"/>
            </a:xfrm>
          </p:grpSpPr>
          <p:sp>
            <p:nvSpPr>
              <p:cNvPr id="31750" name="Rectangle 4"/>
              <p:cNvSpPr>
                <a:spLocks noChangeArrowheads="1"/>
              </p:cNvSpPr>
              <p:nvPr/>
            </p:nvSpPr>
            <p:spPr bwMode="auto">
              <a:xfrm>
                <a:off x="1111" y="527"/>
                <a:ext cx="998" cy="131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lang="zh-CN" altLang="zh-CN"/>
              </a:p>
            </p:txBody>
          </p:sp>
          <p:sp>
            <p:nvSpPr>
              <p:cNvPr id="31751" name="Rectangle 6"/>
              <p:cNvSpPr>
                <a:spLocks noChangeArrowheads="1"/>
              </p:cNvSpPr>
              <p:nvPr/>
            </p:nvSpPr>
            <p:spPr bwMode="auto">
              <a:xfrm>
                <a:off x="3742" y="527"/>
                <a:ext cx="998" cy="131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2" name="AutoShape 9"/>
              <p:cNvSpPr>
                <a:spLocks noChangeArrowheads="1"/>
              </p:cNvSpPr>
              <p:nvPr/>
            </p:nvSpPr>
            <p:spPr bwMode="auto">
              <a:xfrm>
                <a:off x="2109" y="890"/>
                <a:ext cx="1633" cy="136"/>
              </a:xfrm>
              <a:prstGeom prst="leftArrow">
                <a:avLst>
                  <a:gd name="adj1" fmla="val 50000"/>
                  <a:gd name="adj2" fmla="val 30018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3" name="Line 12"/>
              <p:cNvSpPr>
                <a:spLocks noChangeShapeType="1"/>
              </p:cNvSpPr>
              <p:nvPr/>
            </p:nvSpPr>
            <p:spPr bwMode="auto">
              <a:xfrm>
                <a:off x="2109" y="1434"/>
                <a:ext cx="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54" name="Oval 13"/>
              <p:cNvSpPr>
                <a:spLocks noChangeArrowheads="1"/>
              </p:cNvSpPr>
              <p:nvPr/>
            </p:nvSpPr>
            <p:spPr bwMode="auto">
              <a:xfrm>
                <a:off x="2744" y="1389"/>
                <a:ext cx="136" cy="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5" name="Rectangle 14"/>
              <p:cNvSpPr>
                <a:spLocks noChangeArrowheads="1"/>
              </p:cNvSpPr>
              <p:nvPr/>
            </p:nvSpPr>
            <p:spPr bwMode="auto">
              <a:xfrm>
                <a:off x="2880" y="1298"/>
                <a:ext cx="227" cy="27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6" name="Line 15"/>
              <p:cNvSpPr>
                <a:spLocks noChangeShapeType="1"/>
              </p:cNvSpPr>
              <p:nvPr/>
            </p:nvSpPr>
            <p:spPr bwMode="auto">
              <a:xfrm>
                <a:off x="3106" y="1434"/>
                <a:ext cx="6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57" name="Text Box 18"/>
              <p:cNvSpPr txBox="1">
                <a:spLocks noChangeArrowheads="1"/>
              </p:cNvSpPr>
              <p:nvPr/>
            </p:nvSpPr>
            <p:spPr bwMode="auto">
              <a:xfrm>
                <a:off x="1247" y="527"/>
                <a:ext cx="68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8XX51</a:t>
                </a:r>
                <a:endParaRPr kumimoji="1" lang="en-US" altLang="zh-CN" sz="2400" b="1">
                  <a:latin typeface="Times New Roman" pitchFamily="18" charset="0"/>
                </a:endParaRPr>
              </a:p>
            </p:txBody>
          </p:sp>
          <p:sp>
            <p:nvSpPr>
              <p:cNvPr id="31758" name="Text Box 23"/>
              <p:cNvSpPr txBox="1">
                <a:spLocks noChangeArrowheads="1"/>
              </p:cNvSpPr>
              <p:nvPr/>
            </p:nvSpPr>
            <p:spPr bwMode="auto">
              <a:xfrm>
                <a:off x="3742" y="618"/>
                <a:ext cx="961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         </a:t>
                </a:r>
                <a:r>
                  <a:rPr kumimoji="1" lang="zh-CN" altLang="en-US" sz="2400" b="1">
                    <a:latin typeface="Times New Roman" pitchFamily="18" charset="0"/>
                  </a:rPr>
                  <a:t>输入</a:t>
                </a:r>
                <a:endParaRPr kumimoji="1" lang="zh-CN" altLang="en-US" sz="2400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DB    </a:t>
                </a:r>
                <a:r>
                  <a:rPr kumimoji="1" lang="zh-CN" altLang="en-US" sz="2400" b="1">
                    <a:latin typeface="Times New Roman" pitchFamily="18" charset="0"/>
                  </a:rPr>
                  <a:t>设备</a:t>
                </a:r>
                <a:endParaRPr kumimoji="1" lang="zh-CN" altLang="en-US" sz="2400" b="1">
                  <a:latin typeface="Times New Roman" pitchFamily="18" charset="0"/>
                </a:endParaRPr>
              </a:p>
            </p:txBody>
          </p:sp>
          <p:grpSp>
            <p:nvGrpSpPr>
              <p:cNvPr id="31759" name="Group 25"/>
              <p:cNvGrpSpPr/>
              <p:nvPr/>
            </p:nvGrpSpPr>
            <p:grpSpPr bwMode="auto">
              <a:xfrm>
                <a:off x="1474" y="1253"/>
                <a:ext cx="522" cy="288"/>
                <a:chOff x="373" y="721"/>
                <a:chExt cx="522" cy="288"/>
              </a:xfrm>
            </p:grpSpPr>
            <p:sp>
              <p:nvSpPr>
                <p:cNvPr id="3176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73" y="721"/>
                  <a:ext cx="52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latin typeface="Times New Roman" pitchFamily="18" charset="0"/>
                    </a:rPr>
                    <a:t>INT</a:t>
                  </a:r>
                  <a:r>
                    <a:rPr kumimoji="1" lang="en-US" altLang="zh-CN" sz="2400" b="1" baseline="-25000">
                      <a:latin typeface="Times New Roman" pitchFamily="18" charset="0"/>
                    </a:rPr>
                    <a:t>1</a:t>
                  </a:r>
                  <a:endParaRPr kumimoji="1" lang="en-US" altLang="zh-CN" sz="2400" b="1" baseline="-25000">
                    <a:latin typeface="Times New Roman" pitchFamily="18" charset="0"/>
                  </a:endParaRPr>
                </a:p>
              </p:txBody>
            </p:sp>
            <p:sp>
              <p:nvSpPr>
                <p:cNvPr id="31764" name="Line 24"/>
                <p:cNvSpPr>
                  <a:spLocks noChangeShapeType="1"/>
                </p:cNvSpPr>
                <p:nvPr/>
              </p:nvSpPr>
              <p:spPr bwMode="auto">
                <a:xfrm>
                  <a:off x="431" y="754"/>
                  <a:ext cx="36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1760" name="Text Box 29"/>
              <p:cNvSpPr txBox="1">
                <a:spLocks noChangeArrowheads="1"/>
              </p:cNvSpPr>
              <p:nvPr/>
            </p:nvSpPr>
            <p:spPr bwMode="auto">
              <a:xfrm>
                <a:off x="1791" y="754"/>
                <a:ext cx="29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P</a:t>
                </a:r>
                <a:r>
                  <a:rPr kumimoji="1" lang="en-US" altLang="zh-CN" sz="2400" b="1" baseline="-25000">
                    <a:latin typeface="Times New Roman" pitchFamily="18" charset="0"/>
                  </a:rPr>
                  <a:t>1</a:t>
                </a:r>
                <a:endParaRPr kumimoji="1" lang="en-US" altLang="zh-CN" sz="2400" b="1" baseline="-25000">
                  <a:latin typeface="Times New Roman" pitchFamily="18" charset="0"/>
                </a:endParaRPr>
              </a:p>
            </p:txBody>
          </p:sp>
          <p:sp>
            <p:nvSpPr>
              <p:cNvPr id="31761" name="Text Box 31"/>
              <p:cNvSpPr txBox="1">
                <a:spLocks noChangeArrowheads="1"/>
              </p:cNvSpPr>
              <p:nvPr/>
            </p:nvSpPr>
            <p:spPr bwMode="auto">
              <a:xfrm>
                <a:off x="3729" y="1298"/>
                <a:ext cx="82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READY</a:t>
                </a:r>
                <a:endParaRPr kumimoji="1" lang="en-US" altLang="zh-CN" sz="2400" b="1" baseline="-25000">
                  <a:latin typeface="Times New Roman" pitchFamily="18" charset="0"/>
                </a:endParaRPr>
              </a:p>
            </p:txBody>
          </p:sp>
          <p:sp>
            <p:nvSpPr>
              <p:cNvPr id="31762" name="Text Box 32"/>
              <p:cNvSpPr txBox="1">
                <a:spLocks noChangeArrowheads="1"/>
              </p:cNvSpPr>
              <p:nvPr/>
            </p:nvSpPr>
            <p:spPr bwMode="auto">
              <a:xfrm>
                <a:off x="2880" y="1253"/>
                <a:ext cx="19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1</a:t>
                </a:r>
                <a:endParaRPr kumimoji="1" lang="en-US" altLang="zh-CN" sz="2400" b="1" baseline="-25000">
                  <a:latin typeface="Times New Roman" pitchFamily="18" charset="0"/>
                </a:endParaRPr>
              </a:p>
            </p:txBody>
          </p:sp>
        </p:grpSp>
        <p:sp>
          <p:nvSpPr>
            <p:cNvPr id="31749" name="Text Box 33"/>
            <p:cNvSpPr txBox="1">
              <a:spLocks noChangeArrowheads="1"/>
            </p:cNvSpPr>
            <p:nvPr/>
          </p:nvSpPr>
          <p:spPr bwMode="auto">
            <a:xfrm>
              <a:off x="1746" y="1797"/>
              <a:ext cx="2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图</a:t>
              </a:r>
              <a:r>
                <a:rPr kumimoji="1" lang="en-US" altLang="zh-CN" sz="2400" b="1">
                  <a:latin typeface="Times New Roman" pitchFamily="18" charset="0"/>
                </a:rPr>
                <a:t>6-5   </a:t>
              </a:r>
              <a:r>
                <a:rPr kumimoji="1" lang="zh-CN" altLang="en-US" sz="2400" b="1">
                  <a:latin typeface="Times New Roman" pitchFamily="18" charset="0"/>
                </a:rPr>
                <a:t>中断方式</a:t>
              </a:r>
              <a:r>
                <a:rPr kumimoji="1" lang="zh-CN" altLang="en-US" sz="2400" b="1">
                  <a:solidFill>
                    <a:srgbClr val="D80633"/>
                  </a:solidFill>
                  <a:latin typeface="Times New Roman" pitchFamily="18" charset="0"/>
                </a:rPr>
                <a:t>输入</a:t>
              </a:r>
              <a:r>
                <a:rPr kumimoji="1" lang="zh-CN" altLang="en-US" sz="2400" b="1">
                  <a:latin typeface="Times New Roman" pitchFamily="18" charset="0"/>
                </a:rPr>
                <a:t>接口</a:t>
              </a:r>
              <a:endParaRPr kumimoji="1" lang="zh-CN" altLang="en-US" sz="2400" b="1">
                <a:latin typeface="Times New Roman" pitchFamily="18" charset="0"/>
              </a:endParaRPr>
            </a:p>
          </p:txBody>
        </p:sp>
      </p:grpSp>
      <p:sp>
        <p:nvSpPr>
          <p:cNvPr id="31747" name="Rectangle 37"/>
          <p:cNvSpPr>
            <a:spLocks noGrp="1" noChangeArrowheads="1"/>
          </p:cNvSpPr>
          <p:nvPr>
            <p:ph type="body" idx="1"/>
          </p:nvPr>
        </p:nvSpPr>
        <p:spPr>
          <a:xfrm>
            <a:off x="-241300" y="3573463"/>
            <a:ext cx="9144000" cy="273685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/>
              <a:t>         </a:t>
            </a:r>
            <a:r>
              <a:rPr lang="zh-CN" altLang="en-US" sz="2800" b="1" smtClean="0"/>
              <a:t>在图</a:t>
            </a:r>
            <a:r>
              <a:rPr lang="en-US" altLang="zh-CN" sz="2800" b="1" smtClean="0"/>
              <a:t>6-5</a:t>
            </a:r>
            <a:r>
              <a:rPr lang="zh-CN" altLang="en-US" sz="2800" b="1" smtClean="0"/>
              <a:t>中，假设输入设备的数据准备好，</a:t>
            </a:r>
            <a:r>
              <a:rPr lang="en-US" altLang="zh-CN" sz="2800" b="1" smtClean="0"/>
              <a:t>READY</a:t>
            </a:r>
            <a:r>
              <a:rPr lang="zh-CN" altLang="en-US" sz="2800" b="1" smtClean="0"/>
              <a:t>信号变为高电平，通过非门成为低电平，向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申请中断。在开中断的前提下，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响应中断，在中断服务中输入数据，同时内部逻辑电路使</a:t>
            </a:r>
            <a:r>
              <a:rPr lang="en-US" altLang="zh-CN" sz="2800" b="1" smtClean="0"/>
              <a:t>READY</a:t>
            </a:r>
            <a:r>
              <a:rPr lang="zh-CN" altLang="en-US" sz="2800" b="1" smtClean="0"/>
              <a:t>信号变为低电平，当输入设备的下一个数据准备好，</a:t>
            </a:r>
            <a:r>
              <a:rPr lang="en-US" altLang="zh-CN" sz="2800" b="1" smtClean="0"/>
              <a:t>READY</a:t>
            </a:r>
            <a:r>
              <a:rPr lang="zh-CN" altLang="en-US" sz="2800" b="1" smtClean="0"/>
              <a:t>信号又变为高电平，重复刚才过程。</a:t>
            </a:r>
            <a:endParaRPr lang="zh-CN" altLang="en-US" sz="28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91"/>
    </mc:Choice>
    <mc:Fallback>
      <p:transition spd="slow" advTm="47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5"/>
          <p:cNvGrpSpPr/>
          <p:nvPr/>
        </p:nvGrpSpPr>
        <p:grpSpPr bwMode="auto">
          <a:xfrm>
            <a:off x="1511300" y="392113"/>
            <a:ext cx="5761038" cy="2827337"/>
            <a:chOff x="1156" y="2568"/>
            <a:chExt cx="3629" cy="1781"/>
          </a:xfrm>
        </p:grpSpPr>
        <p:sp>
          <p:nvSpPr>
            <p:cNvPr id="32772" name="Rectangle 6"/>
            <p:cNvSpPr>
              <a:spLocks noChangeArrowheads="1"/>
            </p:cNvSpPr>
            <p:nvPr/>
          </p:nvSpPr>
          <p:spPr bwMode="auto">
            <a:xfrm>
              <a:off x="1156" y="2614"/>
              <a:ext cx="998" cy="131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73" name="Rectangle 7"/>
            <p:cNvSpPr>
              <a:spLocks noChangeArrowheads="1"/>
            </p:cNvSpPr>
            <p:nvPr/>
          </p:nvSpPr>
          <p:spPr bwMode="auto">
            <a:xfrm>
              <a:off x="3787" y="2568"/>
              <a:ext cx="998" cy="131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74" name="AutoShape 8"/>
            <p:cNvSpPr>
              <a:spLocks noChangeArrowheads="1"/>
            </p:cNvSpPr>
            <p:nvPr/>
          </p:nvSpPr>
          <p:spPr bwMode="auto">
            <a:xfrm>
              <a:off x="2154" y="2931"/>
              <a:ext cx="1633" cy="136"/>
            </a:xfrm>
            <a:prstGeom prst="rightArrow">
              <a:avLst>
                <a:gd name="adj1" fmla="val 50000"/>
                <a:gd name="adj2" fmla="val 30018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75" name="Line 9"/>
            <p:cNvSpPr>
              <a:spLocks noChangeShapeType="1"/>
            </p:cNvSpPr>
            <p:nvPr/>
          </p:nvSpPr>
          <p:spPr bwMode="auto">
            <a:xfrm>
              <a:off x="2154" y="3566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776" name="Text Box 10"/>
            <p:cNvSpPr txBox="1">
              <a:spLocks noChangeArrowheads="1"/>
            </p:cNvSpPr>
            <p:nvPr/>
          </p:nvSpPr>
          <p:spPr bwMode="auto">
            <a:xfrm>
              <a:off x="1338" y="2614"/>
              <a:ext cx="6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8XX51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32777" name="Text Box 11"/>
            <p:cNvSpPr txBox="1">
              <a:spLocks noChangeArrowheads="1"/>
            </p:cNvSpPr>
            <p:nvPr/>
          </p:nvSpPr>
          <p:spPr bwMode="auto">
            <a:xfrm>
              <a:off x="1746" y="2886"/>
              <a:ext cx="2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P</a:t>
              </a:r>
              <a:r>
                <a:rPr kumimoji="1" lang="en-US" altLang="zh-CN" sz="2400" b="1" baseline="-25000">
                  <a:latin typeface="Times New Roman" pitchFamily="18" charset="0"/>
                </a:rPr>
                <a:t>1</a:t>
              </a:r>
              <a:endParaRPr kumimoji="1" lang="en-US" altLang="zh-CN" sz="2400" b="1" baseline="-25000">
                <a:latin typeface="Times New Roman" pitchFamily="18" charset="0"/>
              </a:endParaRPr>
            </a:p>
          </p:txBody>
        </p:sp>
        <p:sp>
          <p:nvSpPr>
            <p:cNvPr id="32778" name="Text Box 12"/>
            <p:cNvSpPr txBox="1">
              <a:spLocks noChangeArrowheads="1"/>
            </p:cNvSpPr>
            <p:nvPr/>
          </p:nvSpPr>
          <p:spPr bwMode="auto">
            <a:xfrm>
              <a:off x="3787" y="2614"/>
              <a:ext cx="96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         </a:t>
              </a:r>
              <a:r>
                <a:rPr kumimoji="1" lang="zh-CN" altLang="en-US" sz="2400" b="1">
                  <a:latin typeface="Times New Roman" pitchFamily="18" charset="0"/>
                </a:rPr>
                <a:t>输出</a:t>
              </a:r>
              <a:endParaRPr kumimoji="1" lang="zh-CN" altLang="en-US" sz="2400" b="1">
                <a:latin typeface="Times New Roman" pitchFamily="18" charset="0"/>
              </a:endParaRPr>
            </a:p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DB    </a:t>
              </a:r>
              <a:r>
                <a:rPr kumimoji="1" lang="zh-CN" altLang="en-US" sz="2400" b="1">
                  <a:latin typeface="Times New Roman" pitchFamily="18" charset="0"/>
                </a:rPr>
                <a:t>设备</a:t>
              </a:r>
              <a:endParaRPr kumimoji="1" lang="zh-CN" altLang="en-US" sz="2400" b="1">
                <a:latin typeface="Times New Roman" pitchFamily="18" charset="0"/>
              </a:endParaRPr>
            </a:p>
          </p:txBody>
        </p:sp>
        <p:grpSp>
          <p:nvGrpSpPr>
            <p:cNvPr id="32779" name="Group 13"/>
            <p:cNvGrpSpPr/>
            <p:nvPr/>
          </p:nvGrpSpPr>
          <p:grpSpPr bwMode="auto">
            <a:xfrm>
              <a:off x="1565" y="3430"/>
              <a:ext cx="522" cy="288"/>
              <a:chOff x="373" y="721"/>
              <a:chExt cx="522" cy="288"/>
            </a:xfrm>
          </p:grpSpPr>
          <p:sp>
            <p:nvSpPr>
              <p:cNvPr id="32782" name="Text Box 14"/>
              <p:cNvSpPr txBox="1">
                <a:spLocks noChangeArrowheads="1"/>
              </p:cNvSpPr>
              <p:nvPr/>
            </p:nvSpPr>
            <p:spPr bwMode="auto">
              <a:xfrm>
                <a:off x="373" y="721"/>
                <a:ext cx="52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latin typeface="Times New Roman" pitchFamily="18" charset="0"/>
                  </a:rPr>
                  <a:t>INT</a:t>
                </a:r>
                <a:r>
                  <a:rPr kumimoji="1" lang="en-US" altLang="zh-CN" sz="2400" b="1" baseline="-25000">
                    <a:latin typeface="Times New Roman" pitchFamily="18" charset="0"/>
                  </a:rPr>
                  <a:t>1</a:t>
                </a:r>
                <a:endParaRPr kumimoji="1" lang="en-US" altLang="zh-CN" sz="2400" b="1" baseline="-25000">
                  <a:latin typeface="Times New Roman" pitchFamily="18" charset="0"/>
                </a:endParaRPr>
              </a:p>
            </p:txBody>
          </p:sp>
          <p:sp>
            <p:nvSpPr>
              <p:cNvPr id="32783" name="Line 15"/>
              <p:cNvSpPr>
                <a:spLocks noChangeShapeType="1"/>
              </p:cNvSpPr>
              <p:nvPr/>
            </p:nvSpPr>
            <p:spPr bwMode="auto">
              <a:xfrm>
                <a:off x="431" y="754"/>
                <a:ext cx="3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2780" name="Text Box 16"/>
            <p:cNvSpPr txBox="1">
              <a:spLocks noChangeArrowheads="1"/>
            </p:cNvSpPr>
            <p:nvPr/>
          </p:nvSpPr>
          <p:spPr bwMode="auto">
            <a:xfrm>
              <a:off x="3787" y="3430"/>
              <a:ext cx="82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itchFamily="18" charset="0"/>
                </a:rPr>
                <a:t>BUSY</a:t>
              </a:r>
              <a:endParaRPr kumimoji="1" lang="en-US" altLang="zh-CN" sz="2400" b="1" baseline="-25000">
                <a:latin typeface="Times New Roman" pitchFamily="18" charset="0"/>
              </a:endParaRPr>
            </a:p>
          </p:txBody>
        </p:sp>
        <p:sp>
          <p:nvSpPr>
            <p:cNvPr id="32781" name="Text Box 17"/>
            <p:cNvSpPr txBox="1">
              <a:spLocks noChangeArrowheads="1"/>
            </p:cNvSpPr>
            <p:nvPr/>
          </p:nvSpPr>
          <p:spPr bwMode="auto">
            <a:xfrm>
              <a:off x="1746" y="4061"/>
              <a:ext cx="24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图</a:t>
              </a:r>
              <a:r>
                <a:rPr kumimoji="1" lang="en-US" altLang="zh-CN" sz="2400" b="1">
                  <a:latin typeface="Times New Roman" pitchFamily="18" charset="0"/>
                </a:rPr>
                <a:t>6-6  </a:t>
              </a:r>
              <a:r>
                <a:rPr kumimoji="1" lang="zh-CN" altLang="en-US" sz="2400" b="1">
                  <a:latin typeface="Times New Roman" pitchFamily="18" charset="0"/>
                </a:rPr>
                <a:t>中断方式</a:t>
              </a:r>
              <a:r>
                <a:rPr kumimoji="1" lang="zh-CN" altLang="en-US" sz="2400" b="1">
                  <a:solidFill>
                    <a:srgbClr val="D80633"/>
                  </a:solidFill>
                  <a:latin typeface="Times New Roman" pitchFamily="18" charset="0"/>
                </a:rPr>
                <a:t>输出</a:t>
              </a:r>
              <a:r>
                <a:rPr kumimoji="1" lang="zh-CN" altLang="en-US" sz="2400" b="1">
                  <a:latin typeface="Times New Roman" pitchFamily="18" charset="0"/>
                </a:rPr>
                <a:t>接口</a:t>
              </a:r>
              <a:endParaRPr kumimoji="1" lang="zh-CN" altLang="en-US" sz="2400" b="1">
                <a:latin typeface="Times New Roman" pitchFamily="18" charset="0"/>
              </a:endParaRPr>
            </a:p>
          </p:txBody>
        </p:sp>
      </p:grpSp>
      <p:sp>
        <p:nvSpPr>
          <p:cNvPr id="32771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-323850" y="3689350"/>
            <a:ext cx="9074150" cy="316865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           </a:t>
            </a:r>
            <a:r>
              <a:rPr lang="zh-CN" altLang="en-US" sz="2800" b="1" smtClean="0"/>
              <a:t>在图</a:t>
            </a:r>
            <a:r>
              <a:rPr lang="en-US" altLang="zh-CN" sz="2800" b="1" smtClean="0"/>
              <a:t>6-6</a:t>
            </a:r>
            <a:r>
              <a:rPr lang="zh-CN" altLang="en-US" sz="2800" b="1" smtClean="0"/>
              <a:t>中，假设输出设备已经接收了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发来的数据，正忙于处理该数据，忙信号</a:t>
            </a:r>
            <a:r>
              <a:rPr lang="en-US" altLang="zh-CN" sz="2800" b="1" smtClean="0"/>
              <a:t>BUSY</a:t>
            </a:r>
            <a:r>
              <a:rPr lang="zh-CN" altLang="en-US" sz="2800" b="1" smtClean="0"/>
              <a:t>处于高电平，该数据处理完毕（如已打印），忙信号</a:t>
            </a:r>
            <a:r>
              <a:rPr lang="en-US" altLang="zh-CN" sz="2800" b="1" smtClean="0"/>
              <a:t>BUSY</a:t>
            </a:r>
            <a:r>
              <a:rPr lang="zh-CN" altLang="en-US" sz="2800" b="1" smtClean="0"/>
              <a:t>变为低电平，这个由高到低的跳变正好向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申请中断。在开中断的前提下，</a:t>
            </a:r>
            <a:r>
              <a:rPr lang="en-US" altLang="zh-CN" sz="2800" b="1" smtClean="0"/>
              <a:t>CPU</a:t>
            </a:r>
            <a:r>
              <a:rPr lang="zh-CN" altLang="en-US" sz="2800" b="1" smtClean="0"/>
              <a:t>响应中断，在中断服务中又输出一个数据，同时内部逻辑电路使</a:t>
            </a:r>
            <a:r>
              <a:rPr lang="en-US" altLang="zh-CN" sz="2800" b="1" smtClean="0"/>
              <a:t>BUSY</a:t>
            </a:r>
            <a:r>
              <a:rPr lang="zh-CN" altLang="en-US" sz="2800" b="1" smtClean="0"/>
              <a:t>信号变为高电平，重复刚才的过程。</a:t>
            </a:r>
            <a:endParaRPr lang="zh-CN" altLang="en-US" sz="28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90"/>
    </mc:Choice>
    <mc:Fallback>
      <p:transition spd="slow" advTm="41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038" y="3500438"/>
            <a:ext cx="8953500" cy="3097212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/>
              <a:t>        </a:t>
            </a:r>
            <a:r>
              <a:rPr lang="zh-CN" altLang="en-US" b="1" smtClean="0"/>
              <a:t>每个中断源有固定的中断服务程序的入口地址</a:t>
            </a:r>
            <a:r>
              <a:rPr lang="en-US" altLang="zh-CN" b="1" smtClean="0"/>
              <a:t>(</a:t>
            </a:r>
            <a:r>
              <a:rPr lang="zh-CN" altLang="en-US" b="1" smtClean="0"/>
              <a:t>或称向量地址</a:t>
            </a:r>
            <a:r>
              <a:rPr lang="en-US" altLang="zh-CN" b="1" smtClean="0"/>
              <a:t>)</a:t>
            </a:r>
            <a:r>
              <a:rPr lang="zh-CN" altLang="en-US" b="1" smtClean="0"/>
              <a:t>。当</a:t>
            </a:r>
            <a:r>
              <a:rPr lang="en-US" altLang="zh-CN" b="1" smtClean="0"/>
              <a:t>CPU</a:t>
            </a:r>
            <a:r>
              <a:rPr lang="zh-CN" altLang="en-US" b="1" smtClean="0"/>
              <a:t>响应中断后，单片机内部硬件能自动的跳转到该地址。因此，应该熟记这些中断入口地址。</a:t>
            </a:r>
            <a:r>
              <a:rPr lang="en-US" altLang="zh-CN" b="1" smtClean="0"/>
              <a:t>(</a:t>
            </a:r>
            <a:r>
              <a:rPr lang="zh-CN" altLang="en-US" b="1" smtClean="0"/>
              <a:t>编程时或在此存放一条转移指令</a:t>
            </a:r>
            <a:r>
              <a:rPr lang="en-US" altLang="zh-CN" b="1" smtClean="0"/>
              <a:t>)</a:t>
            </a:r>
            <a:endParaRPr lang="zh-CN" altLang="en-US" b="1" smtClean="0"/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endParaRPr lang="zh-CN" altLang="en-US" b="1" smtClean="0"/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752600" y="304800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4000" b="1">
                <a:solidFill>
                  <a:schemeClr val="tx2"/>
                </a:solidFill>
                <a:latin typeface="Times New Roman" pitchFamily="18" charset="0"/>
              </a:rPr>
              <a:t>6.5     </a:t>
            </a:r>
            <a:r>
              <a:rPr kumimoji="1" lang="zh-CN" altLang="en-US" sz="4000" b="1">
                <a:solidFill>
                  <a:schemeClr val="tx2"/>
                </a:solidFill>
                <a:latin typeface="Times New Roman" pitchFamily="18" charset="0"/>
              </a:rPr>
              <a:t>小 结   </a:t>
            </a:r>
            <a:endParaRPr kumimoji="1" lang="zh-CN" altLang="en-US" sz="40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457200" y="1143000"/>
            <a:ext cx="86868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200" b="1">
                <a:latin typeface="Times New Roman" pitchFamily="18" charset="0"/>
              </a:rPr>
              <a:t>（</a:t>
            </a:r>
            <a:r>
              <a:rPr kumimoji="1" lang="en-US" altLang="zh-CN" sz="3200" b="1">
                <a:latin typeface="Times New Roman" pitchFamily="18" charset="0"/>
              </a:rPr>
              <a:t>1</a:t>
            </a:r>
            <a:r>
              <a:rPr kumimoji="1" lang="zh-CN" altLang="en-US" sz="3200" b="1">
                <a:latin typeface="Times New Roman" pitchFamily="18" charset="0"/>
              </a:rPr>
              <a:t>）中断技术是实时控制中的常用技术，</a:t>
            </a:r>
            <a:r>
              <a:rPr kumimoji="1" lang="en-US" altLang="zh-CN" sz="3200" b="1">
                <a:latin typeface="Times New Roman" pitchFamily="18" charset="0"/>
              </a:rPr>
              <a:t>51</a:t>
            </a:r>
            <a:r>
              <a:rPr kumimoji="1" lang="zh-CN" altLang="en-US" sz="3200" b="1">
                <a:latin typeface="Times New Roman" pitchFamily="18" charset="0"/>
              </a:rPr>
              <a:t>系列单片机有</a:t>
            </a:r>
            <a:r>
              <a:rPr kumimoji="1" lang="en-US" altLang="zh-CN" sz="3200" b="1">
                <a:latin typeface="Times New Roman" pitchFamily="18" charset="0"/>
              </a:rPr>
              <a:t>3</a:t>
            </a:r>
            <a:r>
              <a:rPr kumimoji="1" lang="zh-CN" altLang="en-US" sz="3200" b="1">
                <a:latin typeface="Times New Roman" pitchFamily="18" charset="0"/>
              </a:rPr>
              <a:t>个内部中断，</a:t>
            </a:r>
            <a:r>
              <a:rPr kumimoji="1" lang="en-US" altLang="zh-CN" sz="3200" b="1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</a:rPr>
              <a:t>个外部中断</a:t>
            </a:r>
            <a:r>
              <a:rPr kumimoji="1" lang="zh-CN" altLang="en-US" sz="3200" b="1">
                <a:latin typeface="Times New Roman" pitchFamily="18" charset="0"/>
              </a:rPr>
              <a:t>。所谓外部中断就是在外部引脚上有产生中断所需要的信号。   </a:t>
            </a:r>
            <a:endParaRPr kumimoji="1" lang="zh-CN" altLang="en-US" sz="3200" b="1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endParaRPr kumimoji="1" lang="en-US" altLang="zh-CN" sz="280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53"/>
    </mc:Choice>
    <mc:Fallback>
      <p:transition spd="slow" advTm="6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47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7107" grpId="0" autoUpdateAnimBg="0" build="p"/>
      <p:bldP spid="47109" grpId="0" autoUpdateAnimBg="0" build="p"/>
      <p:bldP spid="47111" grpId="0" autoUpdateAnimBg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6250"/>
            <a:ext cx="9144000" cy="550545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）单片机的中断是靠内部的寄存器管理的，这就是中断允许寄存器</a:t>
            </a:r>
            <a:r>
              <a:rPr lang="en-US" altLang="zh-CN" b="1" dirty="0" smtClean="0"/>
              <a:t>IE</a:t>
            </a:r>
            <a:r>
              <a:rPr lang="zh-CN" altLang="en-US" b="1" dirty="0" smtClean="0"/>
              <a:t>和中断优先权寄存器</a:t>
            </a:r>
            <a:r>
              <a:rPr lang="en-US" altLang="zh-CN" b="1" dirty="0" smtClean="0"/>
              <a:t>IP </a:t>
            </a:r>
            <a:r>
              <a:rPr lang="zh-CN" altLang="en-US" b="1" dirty="0" smtClean="0"/>
              <a:t>，必须在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开中断（即开全局中断）</a:t>
            </a:r>
            <a:r>
              <a:rPr lang="en-US" altLang="zh-CN" b="1" dirty="0" smtClean="0"/>
              <a:t>EA=1</a:t>
            </a:r>
            <a:r>
              <a:rPr lang="zh-CN" altLang="en-US" b="1" dirty="0" smtClean="0"/>
              <a:t>，以及开各中断源的中断开关时，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才能响应该中断源的中断请求，其中缺一不可。   </a:t>
            </a:r>
            <a:endParaRPr lang="zh-CN" altLang="en-US" b="1" dirty="0" smtClean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dirty="0" smtClean="0"/>
              <a:t>  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）本章重点应掌握中断的基本概念，并能熟练编制中断程序。</a:t>
            </a:r>
            <a:endParaRPr lang="en-US" altLang="zh-CN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/>
              <a:t>    </a:t>
            </a:r>
            <a:endParaRPr lang="en-US" altLang="zh-CN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 smtClean="0"/>
              <a:t>     </a:t>
            </a:r>
            <a:r>
              <a:rPr lang="zh-CN" altLang="en-US" b="1" dirty="0" smtClean="0"/>
              <a:t> 习题：</a:t>
            </a:r>
            <a:r>
              <a:rPr lang="en-US" altLang="zh-CN" b="1" dirty="0" smtClean="0"/>
              <a:t>6-2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6-3</a:t>
            </a:r>
            <a:r>
              <a:rPr lang="zh-CN" altLang="en-US" b="1" dirty="0" smtClean="0"/>
              <a:t>， </a:t>
            </a:r>
            <a:r>
              <a:rPr lang="en-US" altLang="zh-CN" b="1" dirty="0" smtClean="0"/>
              <a:t>6-6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6-7</a:t>
            </a:r>
            <a:endParaRPr lang="zh-CN" altLang="en-US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24"/>
    </mc:Choice>
    <mc:Fallback>
      <p:transition spd="slow" advTm="6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8131" grpId="0" autoUpdateAnimBg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-15875" y="188913"/>
            <a:ext cx="9142413" cy="6524625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中断优先级</a:t>
            </a:r>
            <a:r>
              <a:rPr lang="en-US" altLang="zh-CN" b="1" smtClean="0">
                <a:solidFill>
                  <a:srgbClr val="FF0066"/>
                </a:solidFill>
              </a:rPr>
              <a:t>:</a:t>
            </a:r>
            <a:endParaRPr lang="zh-CN" altLang="en-US" b="1" smtClean="0">
              <a:solidFill>
                <a:srgbClr val="FF0066"/>
              </a:solidFill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/>
              <a:t>      当有多个中断源时，</a:t>
            </a:r>
            <a:r>
              <a:rPr lang="en-US" altLang="zh-CN" b="1" smtClean="0"/>
              <a:t>CPU</a:t>
            </a:r>
            <a:r>
              <a:rPr lang="zh-CN" altLang="en-US" b="1" smtClean="0"/>
              <a:t>优先响应最需紧急处理</a:t>
            </a:r>
            <a:r>
              <a:rPr lang="en-US" altLang="zh-CN" b="1" smtClean="0"/>
              <a:t>(</a:t>
            </a:r>
            <a:r>
              <a:rPr lang="zh-CN" altLang="en-US" b="1" smtClean="0"/>
              <a:t>优先级别高）的中断请求。 </a:t>
            </a:r>
            <a:endParaRPr lang="zh-CN" altLang="en-US" b="1" smtClean="0"/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中断的嵌套</a:t>
            </a:r>
            <a:r>
              <a:rPr lang="en-US" altLang="zh-CN" b="1" smtClean="0">
                <a:solidFill>
                  <a:srgbClr val="FF0066"/>
                </a:solidFill>
              </a:rPr>
              <a:t>:</a:t>
            </a:r>
            <a:endParaRPr lang="zh-CN" altLang="en-US" b="1" smtClean="0">
              <a:solidFill>
                <a:srgbClr val="FF0066"/>
              </a:solidFill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/>
              <a:t>       在中断系统中，高优先级的中断请求能中断正在进行的较低优先级的中断源处理。</a:t>
            </a:r>
            <a:endParaRPr lang="zh-CN" altLang="en-US" b="1" smtClean="0"/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solidFill>
                  <a:srgbClr val="FF0066"/>
                </a:solidFill>
              </a:rPr>
              <a:t>中断系统</a:t>
            </a:r>
            <a:r>
              <a:rPr lang="en-US" altLang="zh-CN" b="1" smtClean="0">
                <a:solidFill>
                  <a:srgbClr val="FF0066"/>
                </a:solidFill>
              </a:rPr>
              <a:t>:</a:t>
            </a:r>
            <a:endParaRPr lang="zh-CN" altLang="en-US" b="1" smtClean="0">
              <a:solidFill>
                <a:srgbClr val="FF0066"/>
              </a:solidFill>
            </a:endParaRPr>
          </a:p>
          <a:p>
            <a:pPr algn="l" eaLnBrk="1" hangingPunct="1"/>
            <a:r>
              <a:rPr lang="zh-CN" altLang="en-US" b="1" smtClean="0"/>
              <a:t>       能实现中断功能并能对中断进行管理的硬件和软件。</a:t>
            </a:r>
            <a:endParaRPr lang="zh-CN" altLang="en-US" b="1" smtClean="0">
              <a:solidFill>
                <a:schemeClr val="tx2"/>
              </a:solidFill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/>
              <a:t>     本章将讨论</a:t>
            </a:r>
            <a:r>
              <a:rPr lang="en-US" altLang="zh-CN" b="1" smtClean="0"/>
              <a:t>MCS-51</a:t>
            </a:r>
            <a:r>
              <a:rPr lang="zh-CN" altLang="en-US" b="1" smtClean="0"/>
              <a:t>系列单片机的中断系统。 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2"/>
    </mc:Choice>
    <mc:Fallback>
      <p:transition spd="slow" advTm="27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98" grpId="0" autoUpdateAnimBg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93750" y="4349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solidFill>
                  <a:srgbClr val="0610D8"/>
                </a:solidFill>
                <a:latin typeface="宋体" pitchFamily="2" charset="-122"/>
              </a:rPr>
              <a:t>6.1  </a:t>
            </a:r>
            <a:r>
              <a:rPr lang="en-US" altLang="zh-CN" sz="4000" b="1" smtClean="0">
                <a:solidFill>
                  <a:srgbClr val="0610D8"/>
                </a:solidFill>
              </a:rPr>
              <a:t>8XX51</a:t>
            </a:r>
            <a:r>
              <a:rPr lang="zh-CN" altLang="en-US" sz="4000" b="1" smtClean="0">
                <a:solidFill>
                  <a:srgbClr val="0610D8"/>
                </a:solidFill>
                <a:latin typeface="宋体" pitchFamily="2" charset="-122"/>
              </a:rPr>
              <a:t>中断系统结构   </a:t>
            </a:r>
            <a:r>
              <a:rPr lang="zh-CN" altLang="en-US" b="1" smtClean="0">
                <a:solidFill>
                  <a:srgbClr val="0610D8"/>
                </a:solidFill>
              </a:rPr>
              <a:t>  </a:t>
            </a:r>
            <a:br>
              <a:rPr lang="zh-CN" altLang="en-US" b="1" smtClean="0">
                <a:solidFill>
                  <a:srgbClr val="0610D8"/>
                </a:solidFill>
              </a:rPr>
            </a:br>
            <a:endParaRPr lang="zh-CN" altLang="en-US" b="1" smtClean="0">
              <a:solidFill>
                <a:srgbClr val="0610D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2133600"/>
            <a:ext cx="8839200" cy="2879725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r>
              <a:rPr lang="en-US" altLang="zh-CN" b="1" smtClean="0"/>
              <a:t>      8XX51</a:t>
            </a:r>
            <a:r>
              <a:rPr lang="zh-CN" altLang="en-US" b="1" smtClean="0"/>
              <a:t>有</a:t>
            </a:r>
            <a:r>
              <a:rPr lang="en-US" altLang="zh-CN" b="1" smtClean="0"/>
              <a:t>5</a:t>
            </a:r>
            <a:r>
              <a:rPr lang="zh-CN" altLang="en-US" b="1" smtClean="0"/>
              <a:t>个中断源，</a:t>
            </a:r>
            <a:r>
              <a:rPr lang="en-US" altLang="zh-CN" b="1" smtClean="0"/>
              <a:t>3</a:t>
            </a:r>
            <a:r>
              <a:rPr lang="zh-CN" altLang="en-US" b="1" smtClean="0"/>
              <a:t>个在片内，</a:t>
            </a:r>
            <a:r>
              <a:rPr lang="en-US" altLang="zh-CN" b="1" smtClean="0"/>
              <a:t>2</a:t>
            </a:r>
            <a:r>
              <a:rPr lang="zh-CN" altLang="en-US" b="1" smtClean="0"/>
              <a:t>个在片外，它们在程序存贮器中有固定的中断入口地址， 当</a:t>
            </a:r>
            <a:r>
              <a:rPr lang="en-US" altLang="zh-CN" b="1" smtClean="0"/>
              <a:t>CPU</a:t>
            </a:r>
            <a:r>
              <a:rPr lang="zh-CN" altLang="en-US" b="1" smtClean="0"/>
              <a:t>响应中断时，硬件自动形成这些地址，由此进入中断服务程序；</a:t>
            </a:r>
            <a:r>
              <a:rPr lang="en-US" altLang="zh-CN" b="1" smtClean="0"/>
              <a:t>5</a:t>
            </a:r>
            <a:r>
              <a:rPr lang="zh-CN" altLang="en-US" b="1" smtClean="0"/>
              <a:t>个中断源有两级中断优先级，可形成中断嵌套。</a:t>
            </a:r>
            <a:endParaRPr lang="zh-CN" altLang="en-US" b="1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50825" y="5126038"/>
            <a:ext cx="864235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/>
              <a:t>       5</a:t>
            </a:r>
            <a:r>
              <a:rPr lang="zh-CN" altLang="en-US" sz="3200" b="1"/>
              <a:t>个中断源的符号、名称、产生条件及中断服务程序的入口地址如表</a:t>
            </a:r>
            <a:r>
              <a:rPr lang="en-US" altLang="zh-CN" sz="3200" b="1"/>
              <a:t>6.1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149" name="TextBox 1"/>
          <p:cNvSpPr txBox="1">
            <a:spLocks noChangeArrowheads="1"/>
          </p:cNvSpPr>
          <p:nvPr/>
        </p:nvSpPr>
        <p:spPr bwMode="auto">
          <a:xfrm>
            <a:off x="827088" y="1268413"/>
            <a:ext cx="3384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66"/>
                </a:solidFill>
              </a:rPr>
              <a:t>一、中断源</a:t>
            </a:r>
            <a:endParaRPr lang="zh-CN" altLang="en-US" sz="3600" b="1">
              <a:solidFill>
                <a:srgbClr val="FF0066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82"/>
    </mc:Choice>
    <mc:Fallback>
      <p:transition spd="slow" advTm="5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122" grpId="0" autoUpdateAnimBg="0"/>
      <p:bldP spid="5123" grpId="0" autoUpdateAnimBg="0" build="p"/>
      <p:bldP spid="512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61" name="Group 49"/>
          <p:cNvGraphicFramePr>
            <a:graphicFrameLocks noGrp="1"/>
          </p:cNvGraphicFramePr>
          <p:nvPr/>
        </p:nvGraphicFramePr>
        <p:xfrm>
          <a:off x="0" y="1052513"/>
          <a:ext cx="9144000" cy="5524500"/>
        </p:xfrm>
        <a:graphic>
          <a:graphicData uri="http://schemas.openxmlformats.org/drawingml/2006/table">
            <a:tbl>
              <a:tblPr/>
              <a:tblGrid>
                <a:gridCol w="1219200"/>
                <a:gridCol w="1624013"/>
                <a:gridCol w="3960812"/>
                <a:gridCol w="2339975"/>
              </a:tblGrid>
              <a:tr h="896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符号 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名 称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 断 引 起 原 因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中断服务程序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入口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INT0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外部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 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P3.2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引脚的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低电平或下降沿信号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0003H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INT1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外部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P3.3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引脚的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低电平或下降沿信号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0013H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T0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定时器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 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定时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计数器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计数回零溢出 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000BH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4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T1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定时器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 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定时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计数器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计数回零溢出 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001BH</a:t>
                      </a: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5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TI/RI 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串行口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 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串行通信完成一帧数据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发送或接收引起中断 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0023H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08" name="Text Box 55"/>
          <p:cNvSpPr txBox="1">
            <a:spLocks noChangeArrowheads="1"/>
          </p:cNvSpPr>
          <p:nvPr/>
        </p:nvSpPr>
        <p:spPr bwMode="auto">
          <a:xfrm>
            <a:off x="3200400" y="0"/>
            <a:ext cx="2209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3600" b="1">
              <a:latin typeface="Times New Roman" pitchFamily="18" charset="0"/>
            </a:endParaRPr>
          </a:p>
        </p:txBody>
      </p:sp>
      <p:sp>
        <p:nvSpPr>
          <p:cNvPr id="7209" name="Line 84"/>
          <p:cNvSpPr>
            <a:spLocks noChangeShapeType="1"/>
          </p:cNvSpPr>
          <p:nvPr/>
        </p:nvSpPr>
        <p:spPr bwMode="auto">
          <a:xfrm>
            <a:off x="323850" y="292417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10" name="Line 85"/>
          <p:cNvSpPr>
            <a:spLocks noChangeShapeType="1"/>
          </p:cNvSpPr>
          <p:nvPr/>
        </p:nvSpPr>
        <p:spPr bwMode="auto">
          <a:xfrm>
            <a:off x="293688" y="1989138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11" name="TextBox 1"/>
          <p:cNvSpPr txBox="1">
            <a:spLocks noChangeArrowheads="1"/>
          </p:cNvSpPr>
          <p:nvPr/>
        </p:nvSpPr>
        <p:spPr bwMode="auto">
          <a:xfrm>
            <a:off x="2411413" y="320675"/>
            <a:ext cx="4608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66"/>
                </a:solidFill>
              </a:rPr>
              <a:t>表</a:t>
            </a:r>
            <a:r>
              <a:rPr lang="en-US" altLang="zh-CN" sz="2800" b="1">
                <a:solidFill>
                  <a:srgbClr val="FF0066"/>
                </a:solidFill>
              </a:rPr>
              <a:t>6-1  8XX51</a:t>
            </a:r>
            <a:r>
              <a:rPr lang="zh-CN" altLang="en-US" sz="2800" b="1">
                <a:solidFill>
                  <a:srgbClr val="FF0066"/>
                </a:solidFill>
              </a:rPr>
              <a:t>的</a:t>
            </a:r>
            <a:r>
              <a:rPr lang="en-US" altLang="zh-CN" sz="2800" b="1">
                <a:solidFill>
                  <a:srgbClr val="FF0066"/>
                </a:solidFill>
              </a:rPr>
              <a:t>5</a:t>
            </a:r>
            <a:r>
              <a:rPr lang="zh-CN" altLang="en-US" sz="2800" b="1">
                <a:solidFill>
                  <a:srgbClr val="FF0066"/>
                </a:solidFill>
              </a:rPr>
              <a:t>个中断源</a:t>
            </a:r>
            <a:endParaRPr lang="zh-CN" altLang="en-US" sz="2800" b="1">
              <a:solidFill>
                <a:srgbClr val="FF0066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75"/>
    </mc:Choice>
    <mc:Fallback>
      <p:transition spd="slow" advTm="97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6035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FF0066"/>
                </a:solidFill>
                <a:latin typeface="宋体" pitchFamily="2" charset="-122"/>
              </a:rPr>
              <a:t>二、中断控制的有关寄存器   </a:t>
            </a:r>
            <a:r>
              <a:rPr lang="zh-CN" altLang="en-US" sz="2800" b="1" smtClean="0">
                <a:solidFill>
                  <a:srgbClr val="FF0066"/>
                </a:solidFill>
                <a:latin typeface="宋体" pitchFamily="2" charset="-122"/>
              </a:rPr>
              <a:t>  </a:t>
            </a:r>
            <a:br>
              <a:rPr lang="zh-CN" altLang="en-US" sz="2800" b="1" smtClean="0">
                <a:solidFill>
                  <a:srgbClr val="FF0066"/>
                </a:solidFill>
                <a:latin typeface="宋体" pitchFamily="2" charset="-122"/>
              </a:rPr>
            </a:br>
            <a:endParaRPr lang="zh-CN" altLang="en-US" sz="2800" b="1" smtClean="0">
              <a:solidFill>
                <a:srgbClr val="FF0066"/>
              </a:solidFill>
              <a:latin typeface="宋体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1412875"/>
            <a:ext cx="9144000" cy="1800225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b="1" smtClean="0">
                <a:latin typeface="宋体" pitchFamily="2" charset="-122"/>
              </a:rPr>
              <a:t>(1)</a:t>
            </a:r>
            <a:r>
              <a:rPr lang="zh-CN" altLang="en-US" b="1" smtClean="0">
                <a:latin typeface="宋体" pitchFamily="2" charset="-122"/>
              </a:rPr>
              <a:t>中断</a:t>
            </a:r>
            <a:r>
              <a:rPr lang="zh-CN" altLang="en-US" b="1" smtClean="0"/>
              <a:t>允许</a:t>
            </a:r>
            <a:r>
              <a:rPr lang="zh-CN" altLang="en-US" b="1" smtClean="0">
                <a:latin typeface="宋体" pitchFamily="2" charset="-122"/>
              </a:rPr>
              <a:t>寄存器</a:t>
            </a:r>
            <a:r>
              <a:rPr lang="en-US" altLang="zh-CN" b="1" smtClean="0">
                <a:latin typeface="宋体" pitchFamily="2" charset="-122"/>
              </a:rPr>
              <a:t>IE </a:t>
            </a:r>
            <a:r>
              <a:rPr lang="zh-CN" altLang="en-US" b="1" smtClean="0">
                <a:latin typeface="宋体" pitchFamily="2" charset="-122"/>
              </a:rPr>
              <a:t>（地址</a:t>
            </a:r>
            <a:r>
              <a:rPr lang="en-US" altLang="zh-CN" b="1" smtClean="0">
                <a:latin typeface="宋体" pitchFamily="2" charset="-122"/>
              </a:rPr>
              <a:t>A8H)  </a:t>
            </a:r>
            <a:br>
              <a:rPr lang="en-US" altLang="zh-CN" b="1" smtClean="0">
                <a:latin typeface="宋体" pitchFamily="2" charset="-122"/>
              </a:rPr>
            </a:br>
            <a:r>
              <a:rPr lang="en-US" altLang="zh-CN" b="1" smtClean="0">
                <a:latin typeface="宋体" pitchFamily="2" charset="-122"/>
              </a:rPr>
              <a:t>    IE</a:t>
            </a:r>
            <a:r>
              <a:rPr lang="zh-CN" altLang="en-US" b="1" smtClean="0">
                <a:latin typeface="宋体" pitchFamily="2" charset="-122"/>
              </a:rPr>
              <a:t>寄存器的各位对应相应的中断源，如果允许该中断源中断则该位置</a:t>
            </a:r>
            <a:r>
              <a:rPr lang="en-US" altLang="zh-CN" b="1" smtClean="0">
                <a:latin typeface="宋体" pitchFamily="2" charset="-122"/>
              </a:rPr>
              <a:t>1</a:t>
            </a:r>
            <a:r>
              <a:rPr lang="zh-CN" altLang="en-US" b="1" smtClean="0">
                <a:latin typeface="宋体" pitchFamily="2" charset="-122"/>
              </a:rPr>
              <a:t>，禁止中断则该位置</a:t>
            </a:r>
            <a:r>
              <a:rPr lang="en-US" altLang="zh-CN" b="1" smtClean="0">
                <a:latin typeface="宋体" pitchFamily="2" charset="-122"/>
              </a:rPr>
              <a:t>0 </a:t>
            </a:r>
            <a:r>
              <a:rPr lang="zh-CN" altLang="en-US" b="1" smtClean="0">
                <a:latin typeface="宋体" pitchFamily="2" charset="-122"/>
              </a:rPr>
              <a:t>。</a:t>
            </a:r>
            <a:endParaRPr lang="zh-CN" altLang="en-US" b="1" smtClean="0">
              <a:latin typeface="宋体" pitchFamily="2" charset="-122"/>
            </a:endParaRPr>
          </a:p>
        </p:txBody>
      </p:sp>
      <p:graphicFrame>
        <p:nvGraphicFramePr>
          <p:cNvPr id="7257" name="Group 89"/>
          <p:cNvGraphicFramePr>
            <a:graphicFrameLocks noGrp="1"/>
          </p:cNvGraphicFramePr>
          <p:nvPr/>
        </p:nvGraphicFramePr>
        <p:xfrm>
          <a:off x="0" y="3429000"/>
          <a:ext cx="9180513" cy="2914650"/>
        </p:xfrm>
        <a:graphic>
          <a:graphicData uri="http://schemas.openxmlformats.org/drawingml/2006/table">
            <a:tbl>
              <a:tblPr/>
              <a:tblGrid>
                <a:gridCol w="1187450"/>
                <a:gridCol w="1008286"/>
                <a:gridCol w="936402"/>
                <a:gridCol w="1368425"/>
                <a:gridCol w="1223962"/>
                <a:gridCol w="1152525"/>
                <a:gridCol w="1079500"/>
                <a:gridCol w="1223963"/>
              </a:tblGrid>
              <a:tr h="15426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EA 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   - 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-      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ES 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ET1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EX1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ET0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EX0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9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中断总控允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不用 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不用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串行口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INT1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 T0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INT0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禁 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32" marB="457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98"/>
    </mc:Choice>
    <mc:Fallback>
      <p:transition spd="slow" advTm="101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1" grpId="0" autoUpdateAnimBg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0"/>
            <a:ext cx="9251950" cy="6858000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EA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：中断总控开关，是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CPU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是否响应中断的前提。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EA=1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CPU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开中断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;    </a:t>
            </a:r>
            <a:r>
              <a:rPr lang="zh-CN" altLang="en-US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（如：</a:t>
            </a:r>
            <a:r>
              <a:rPr lang="en-US" altLang="zh-CN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SETB EA</a:t>
            </a:r>
            <a:r>
              <a:rPr lang="zh-CN" altLang="en-US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）</a:t>
            </a:r>
            <a:endParaRPr lang="en-US" altLang="zh-CN" b="1" smtClean="0">
              <a:solidFill>
                <a:srgbClr val="FF0066"/>
              </a:solidFill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         EA=0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CPU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关中断。   </a:t>
            </a:r>
            <a:r>
              <a:rPr lang="zh-CN" altLang="en-US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（如：</a:t>
            </a:r>
            <a:r>
              <a:rPr lang="en-US" altLang="zh-CN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CLR  EA</a:t>
            </a:r>
            <a:r>
              <a:rPr lang="zh-CN" altLang="en-US" b="1" smtClean="0">
                <a:solidFill>
                  <a:srgbClr val="FF0066"/>
                </a:solidFill>
                <a:latin typeface="华文中宋" pitchFamily="2" charset="-122"/>
                <a:ea typeface="华文中宋" pitchFamily="2" charset="-122"/>
              </a:rPr>
              <a:t>）</a:t>
            </a:r>
            <a:endParaRPr lang="en-US" altLang="zh-CN" b="1" smtClean="0">
              <a:solidFill>
                <a:srgbClr val="FF0066"/>
              </a:solidFill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ES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 串行口中断允许位， 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ES=1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，允许串行口中断；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ES=0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，禁止串行口中断。   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：定时器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中断允许位，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ET1=1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中断；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ET1=0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中断。   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73"/>
    </mc:Choice>
    <mc:Fallback>
      <p:transition spd="slow" advTm="4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95" grpId="0" autoUpdateAnimBg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746125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400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 定时器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中断允许位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,</a:t>
            </a:r>
            <a:endParaRPr lang="en-US" altLang="zh-CN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           ET0=1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中断；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ET0=0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中断。   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 外部中断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允许位，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EX1=1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中断；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EX1= 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中断。   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： 外部中断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允许位，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EX0=1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，允许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中断；</a:t>
            </a:r>
            <a:endParaRPr lang="zh-CN" altLang="en-US" b="1" smtClean="0">
              <a:latin typeface="华文中宋" pitchFamily="2" charset="-122"/>
              <a:ea typeface="华文中宋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EX0= 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，禁止</a:t>
            </a:r>
            <a:r>
              <a:rPr lang="en-US" altLang="zh-CN" b="1" smtClean="0">
                <a:latin typeface="华文中宋" pitchFamily="2" charset="-122"/>
                <a:ea typeface="华文中宋" pitchFamily="2" charset="-122"/>
              </a:rPr>
              <a:t>INT0</a:t>
            </a:r>
            <a:r>
              <a:rPr lang="zh-CN" altLang="en-US" b="1" smtClean="0">
                <a:latin typeface="华文中宋" pitchFamily="2" charset="-122"/>
                <a:ea typeface="华文中宋" pitchFamily="2" charset="-122"/>
              </a:rPr>
              <a:t>中断。 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95"/>
    </mc:Choice>
    <mc:Fallback>
      <p:transition spd="slow" advTm="25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218" grpId="0" autoUpdateAnimBg="0" build="p"/>
    </p:bldLst>
  </p:timing>
</p:sld>
</file>

<file path=ppt/tags/tag1.xml><?xml version="1.0" encoding="utf-8"?>
<p:tagLst xmlns:p="http://schemas.openxmlformats.org/presentationml/2006/main">
  <p:tag name="TIMING" val="|1.5|1.3|1|5.3|1.5"/>
</p:tagLst>
</file>

<file path=ppt/tags/tag10.xml><?xml version="1.0" encoding="utf-8"?>
<p:tagLst xmlns:p="http://schemas.openxmlformats.org/presentationml/2006/main">
  <p:tag name="TIMING" val="|0.5|2.1"/>
</p:tagLst>
</file>

<file path=ppt/tags/tag11.xml><?xml version="1.0" encoding="utf-8"?>
<p:tagLst xmlns:p="http://schemas.openxmlformats.org/presentationml/2006/main">
  <p:tag name="TIMING" val="|6.7|3"/>
</p:tagLst>
</file>

<file path=ppt/tags/tag12.xml><?xml version="1.0" encoding="utf-8"?>
<p:tagLst xmlns:p="http://schemas.openxmlformats.org/presentationml/2006/main">
  <p:tag name="TIMING" val="|1.2|9|7.1"/>
</p:tagLst>
</file>

<file path=ppt/tags/tag13.xml><?xml version="1.0" encoding="utf-8"?>
<p:tagLst xmlns:p="http://schemas.openxmlformats.org/presentationml/2006/main">
  <p:tag name="TIMING" val="|1.5|3.9|1.1|1.6|58.3|30.7"/>
</p:tagLst>
</file>

<file path=ppt/tags/tag14.xml><?xml version="1.0" encoding="utf-8"?>
<p:tagLst xmlns:p="http://schemas.openxmlformats.org/presentationml/2006/main">
  <p:tag name="TIMING" val="|1.1|5.9|1.7|1.2|0.1|0.5|1.8|0.6|57.9"/>
</p:tagLst>
</file>

<file path=ppt/tags/tag15.xml><?xml version="1.0" encoding="utf-8"?>
<p:tagLst xmlns:p="http://schemas.openxmlformats.org/presentationml/2006/main">
  <p:tag name="TIMING" val="|0.4|5.1|51.3|1.4|7.1|4|8.5|4.4"/>
</p:tagLst>
</file>

<file path=ppt/tags/tag16.xml><?xml version="1.0" encoding="utf-8"?>
<p:tagLst xmlns:p="http://schemas.openxmlformats.org/presentationml/2006/main">
  <p:tag name="TIMING" val="|1.7|2.6"/>
</p:tagLst>
</file>

<file path=ppt/tags/tag17.xml><?xml version="1.0" encoding="utf-8"?>
<p:tagLst xmlns:p="http://schemas.openxmlformats.org/presentationml/2006/main">
  <p:tag name="TIMING" val="|0.8|1.5|1.1|72.2|0.9|2.5|0.7"/>
</p:tagLst>
</file>

<file path=ppt/tags/tag18.xml><?xml version="1.0" encoding="utf-8"?>
<p:tagLst xmlns:p="http://schemas.openxmlformats.org/presentationml/2006/main">
  <p:tag name="TIMING" val="|1|0.7|0.7|3.6|8.6|1.1|3.3|11.6|8.6|13.2|7.5|20.1|0.3|0.3|0.4|44.3|2.9"/>
</p:tagLst>
</file>

<file path=ppt/tags/tag19.xml><?xml version="1.0" encoding="utf-8"?>
<p:tagLst xmlns:p="http://schemas.openxmlformats.org/presentationml/2006/main">
  <p:tag name="TIMING" val="|0.6|3.2|36.9"/>
</p:tagLst>
</file>

<file path=ppt/tags/tag2.xml><?xml version="1.0" encoding="utf-8"?>
<p:tagLst xmlns:p="http://schemas.openxmlformats.org/presentationml/2006/main">
  <p:tag name="TIMING" val="|0.6|1.1|4.8|2.4|4|1.2|5.7"/>
</p:tagLst>
</file>

<file path=ppt/tags/tag20.xml><?xml version="1.0" encoding="utf-8"?>
<p:tagLst xmlns:p="http://schemas.openxmlformats.org/presentationml/2006/main">
  <p:tag name="TIMING" val="|0.6|39.5|9.2|1.5"/>
</p:tagLst>
</file>

<file path=ppt/tags/tag3.xml><?xml version="1.0" encoding="utf-8"?>
<p:tagLst xmlns:p="http://schemas.openxmlformats.org/presentationml/2006/main">
  <p:tag name="TIMING" val="|1|3.8|32.3"/>
</p:tagLst>
</file>

<file path=ppt/tags/tag4.xml><?xml version="1.0" encoding="utf-8"?>
<p:tagLst xmlns:p="http://schemas.openxmlformats.org/presentationml/2006/main">
  <p:tag name="TIMING" val="|1.1"/>
</p:tagLst>
</file>

<file path=ppt/tags/tag5.xml><?xml version="1.0" encoding="utf-8"?>
<p:tagLst xmlns:p="http://schemas.openxmlformats.org/presentationml/2006/main">
  <p:tag name="TIMING" val="|6.8|21.2"/>
</p:tagLst>
</file>

<file path=ppt/tags/tag6.xml><?xml version="1.0" encoding="utf-8"?>
<p:tagLst xmlns:p="http://schemas.openxmlformats.org/presentationml/2006/main">
  <p:tag name="TIMING" val="|1.6|2.1|2|23.9|0.9|1.8|2.3|0.8|2.8"/>
</p:tagLst>
</file>

<file path=ppt/tags/tag7.xml><?xml version="1.0" encoding="utf-8"?>
<p:tagLst xmlns:p="http://schemas.openxmlformats.org/presentationml/2006/main">
  <p:tag name="TIMING" val="|0.6|0.7|0.7|0.8|1|0.6|0.8|0.6|0.8"/>
</p:tagLst>
</file>

<file path=ppt/tags/tag8.xml><?xml version="1.0" encoding="utf-8"?>
<p:tagLst xmlns:p="http://schemas.openxmlformats.org/presentationml/2006/main">
  <p:tag name="TIMING" val="|60.9|0.9|24.9|60.9"/>
</p:tagLst>
</file>

<file path=ppt/tags/tag9.xml><?xml version="1.0" encoding="utf-8"?>
<p:tagLst xmlns:p="http://schemas.openxmlformats.org/presentationml/2006/main">
  <p:tag name="TIMING" val="|0.5|8|1.5|0.8|40.3|1.1|0.7|0.4|7.8|1.4|2|0.9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6491</Words>
  <Application>WPS Presentation</Application>
  <PresentationFormat>全屏显示(4:3)</PresentationFormat>
  <Paragraphs>527</Paragraphs>
  <Slides>33</Slides>
  <Notes>1</Notes>
  <HiddenSlides>0</HiddenSlides>
  <MMClips>33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Arial</vt:lpstr>
      <vt:lpstr>宋体</vt:lpstr>
      <vt:lpstr>Wingdings</vt:lpstr>
      <vt:lpstr>DejaVu Sans</vt:lpstr>
      <vt:lpstr>文泉驿微米黑</vt:lpstr>
      <vt:lpstr>Tahoma</vt:lpstr>
      <vt:lpstr>Times New Roman</vt:lpstr>
      <vt:lpstr>华文中宋</vt:lpstr>
      <vt:lpstr>微软雅黑</vt:lpstr>
      <vt:lpstr>宋体</vt:lpstr>
      <vt:lpstr>Arial Unicode MS</vt:lpstr>
      <vt:lpstr>Pothana2000</vt:lpstr>
      <vt:lpstr>Calibri</vt:lpstr>
      <vt:lpstr>默认设计模板</vt:lpstr>
      <vt:lpstr>PowerPoint.Slide.8</vt:lpstr>
      <vt:lpstr>Equation.3</vt:lpstr>
      <vt:lpstr>Visio.Drawing.6</vt:lpstr>
      <vt:lpstr>Visio.Drawing.6</vt:lpstr>
      <vt:lpstr>Visio.Drawing.11</vt:lpstr>
      <vt:lpstr>PowerPoint 演示文稿</vt:lpstr>
      <vt:lpstr>PowerPoint 演示文稿</vt:lpstr>
      <vt:lpstr>PowerPoint 演示文稿</vt:lpstr>
      <vt:lpstr>PowerPoint 演示文稿</vt:lpstr>
      <vt:lpstr>6.1  8XX51中断系统结构      </vt:lpstr>
      <vt:lpstr>PowerPoint 演示文稿</vt:lpstr>
      <vt:lpstr>二、中断控制的有关寄存器      </vt:lpstr>
      <vt:lpstr>PowerPoint 演示文稿</vt:lpstr>
      <vt:lpstr>PowerPoint 演示文稿</vt:lpstr>
      <vt:lpstr>PowerPoint 演示文稿</vt:lpstr>
      <vt:lpstr> (3)中断优先级寄存器IP（地址B8H) </vt:lpstr>
      <vt:lpstr>    51系列单片机的中断结构如图6-1所示。 </vt:lpstr>
      <vt:lpstr>6.2 中断响应过程 </vt:lpstr>
      <vt:lpstr>N</vt:lpstr>
      <vt:lpstr>PowerPoint 演示文稿</vt:lpstr>
      <vt:lpstr>PowerPoint 演示文稿</vt:lpstr>
      <vt:lpstr>PowerPoint 演示文稿</vt:lpstr>
      <vt:lpstr>6.3 中断的程序设计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6.4 外部设备中断的接入（略）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godlovesjonny</cp:lastModifiedBy>
  <cp:revision>54</cp:revision>
  <dcterms:created xsi:type="dcterms:W3CDTF">2020-06-05T14:59:14Z</dcterms:created>
  <dcterms:modified xsi:type="dcterms:W3CDTF">2020-06-05T14:59:14Z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